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3"/>
  </p:notesMasterIdLst>
  <p:handoutMasterIdLst>
    <p:handoutMasterId r:id="rId54"/>
  </p:handoutMasterIdLst>
  <p:sldIdLst>
    <p:sldId id="372" r:id="rId2"/>
    <p:sldId id="373" r:id="rId3"/>
    <p:sldId id="375" r:id="rId4"/>
    <p:sldId id="374" r:id="rId5"/>
    <p:sldId id="385" r:id="rId6"/>
    <p:sldId id="386" r:id="rId7"/>
    <p:sldId id="387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02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362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3300"/>
    <a:srgbClr val="800000"/>
    <a:srgbClr val="FEF9E2"/>
    <a:srgbClr val="FDF0AE"/>
    <a:srgbClr val="344F8C"/>
    <a:srgbClr val="105D91"/>
    <a:srgbClr val="192B53"/>
    <a:srgbClr val="99ADD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6429" autoAdjust="0"/>
  </p:normalViewPr>
  <p:slideViewPr>
    <p:cSldViewPr>
      <p:cViewPr varScale="1">
        <p:scale>
          <a:sx n="90" d="100"/>
          <a:sy n="90" d="100"/>
        </p:scale>
        <p:origin x="125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8535" y="-1234393"/>
            <a:ext cx="3429000" cy="82105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54" y="-441430"/>
            <a:ext cx="3429000" cy="82105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00" y="-725703"/>
            <a:ext cx="3429000" cy="8210550"/>
          </a:xfrm>
          <a:prstGeom prst="rect">
            <a:avLst/>
          </a:prstGeom>
        </p:spPr>
      </p:pic>
      <p:sp>
        <p:nvSpPr>
          <p:cNvPr id="17" name="타원 16"/>
          <p:cNvSpPr/>
          <p:nvPr userDrawn="1"/>
        </p:nvSpPr>
        <p:spPr>
          <a:xfrm>
            <a:off x="5958536" y="3429000"/>
            <a:ext cx="3017534" cy="3280217"/>
          </a:xfrm>
          <a:prstGeom prst="ellipse">
            <a:avLst/>
          </a:prstGeom>
          <a:solidFill>
            <a:srgbClr val="FE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1" y="3580491"/>
            <a:ext cx="2413344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/50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97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accent6">
                  <a:lumMod val="60000"/>
                  <a:lumOff val="4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700" r:id="rId3"/>
    <p:sldLayoutId id="2147483699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mailto:cook@hanbit.co.kr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4425" y="1701713"/>
            <a:ext cx="2671065" cy="71351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200" b="1"/>
              <a:t>CHAPTER </a:t>
            </a:r>
            <a:endParaRPr lang="ko-KR" altLang="en-US" sz="3200" b="1"/>
          </a:p>
        </p:txBody>
      </p:sp>
      <p:sp>
        <p:nvSpPr>
          <p:cNvPr id="3" name="타원형 설명선 2"/>
          <p:cNvSpPr/>
          <p:nvPr/>
        </p:nvSpPr>
        <p:spPr>
          <a:xfrm>
            <a:off x="2231740" y="548680"/>
            <a:ext cx="1395155" cy="1155986"/>
          </a:xfrm>
          <a:prstGeom prst="wedgeEllipseCallout">
            <a:avLst>
              <a:gd name="adj1" fmla="val -32105"/>
              <a:gd name="adj2" fmla="val 61140"/>
            </a:avLst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13</a:t>
            </a:r>
            <a:endParaRPr lang="ko-KR" altLang="en-US" sz="40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1560" y="2483895"/>
            <a:ext cx="5905893" cy="138858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sz="4000" dirty="0"/>
              <a:t>웹 서버와 </a:t>
            </a:r>
            <a:r>
              <a:rPr lang="en-US" altLang="ko-KR" sz="4000" dirty="0"/>
              <a:t>FTP </a:t>
            </a:r>
            <a:r>
              <a:rPr lang="ko-KR" altLang="en-US" sz="4000" dirty="0" smtClean="0"/>
              <a:t>서버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150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APM </a:t>
            </a:r>
            <a:r>
              <a:rPr lang="ko-KR" altLang="en-US" sz="1600" dirty="0"/>
              <a:t>관련 서비스 가동 후 설정하기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restart apache2,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enable apache2,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status apache2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명령으로 웹 </a:t>
            </a:r>
            <a:r>
              <a:rPr lang="ko-KR" altLang="en-US" sz="1600" dirty="0"/>
              <a:t>서비스를 작동하고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en-US" altLang="ko-KR" sz="1600" dirty="0" smtClean="0"/>
              <a:t>Q</a:t>
            </a:r>
            <a:r>
              <a:rPr lang="ko-KR" altLang="en-US" sz="1600" dirty="0" smtClean="0"/>
              <a:t>를 누르면 프롬프트가 다시 나타남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800" dirty="0"/>
          </a:p>
          <a:p>
            <a:pPr marL="93662" indent="0">
              <a:buNone/>
            </a:pPr>
            <a:endParaRPr lang="en-US" altLang="ko-KR" sz="1800" dirty="0" smtClean="0"/>
          </a:p>
          <a:p>
            <a:pPr marL="93662" indent="0">
              <a:buNone/>
            </a:pPr>
            <a:endParaRPr lang="en-US" altLang="ko-KR" sz="1800" dirty="0"/>
          </a:p>
          <a:p>
            <a:pPr marL="93662" indent="0">
              <a:buNone/>
            </a:pPr>
            <a:endParaRPr lang="en-US" altLang="ko-KR" sz="1800" dirty="0" smtClean="0"/>
          </a:p>
          <a:p>
            <a:pPr marL="93662" indent="0">
              <a:buNone/>
            </a:pPr>
            <a:endParaRPr lang="en-US" altLang="ko-KR" sz="1800" dirty="0"/>
          </a:p>
          <a:p>
            <a:pPr marL="93662" indent="0">
              <a:buNone/>
            </a:pPr>
            <a:endParaRPr lang="en-US" altLang="ko-KR" sz="1800" dirty="0" smtClean="0"/>
          </a:p>
          <a:p>
            <a:pPr marL="93662" indent="0">
              <a:buNone/>
            </a:pP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9"/>
          <a:stretch/>
        </p:blipFill>
        <p:spPr>
          <a:xfrm>
            <a:off x="822274" y="2168860"/>
            <a:ext cx="7009524" cy="2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0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800" dirty="0" smtClean="0"/>
              <a:t>4-2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restart </a:t>
            </a:r>
            <a:r>
              <a:rPr lang="en-US" altLang="ko-KR" sz="1600" b="1" dirty="0" err="1">
                <a:solidFill>
                  <a:srgbClr val="FF0000"/>
                </a:solidFill>
              </a:rPr>
              <a:t>mysql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en-US" altLang="ko-KR" sz="1600" b="1" dirty="0" err="1">
                <a:solidFill>
                  <a:srgbClr val="FF0000"/>
                </a:solidFill>
              </a:rPr>
              <a:t>mysql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status </a:t>
            </a:r>
            <a:r>
              <a:rPr lang="en-US" altLang="ko-KR" sz="1600" b="1" dirty="0" err="1">
                <a:solidFill>
                  <a:srgbClr val="FF0000"/>
                </a:solidFill>
              </a:rPr>
              <a:t>mysql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dirty="0" err="1"/>
              <a:t>mysql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서비스 시작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상시 작동하도록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endParaRPr lang="en-US" altLang="ko-KR" dirty="0" smtClean="0"/>
          </a:p>
          <a:p>
            <a:pPr marL="93662" indent="0">
              <a:buNone/>
            </a:pPr>
            <a:endParaRPr lang="en-US" altLang="ko-KR" sz="1400" dirty="0"/>
          </a:p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웹 서버와 </a:t>
            </a:r>
            <a:r>
              <a:rPr lang="en-US" altLang="ko-KR" sz="1600" dirty="0"/>
              <a:t>PHP</a:t>
            </a:r>
            <a:r>
              <a:rPr lang="ko-KR" altLang="en-US" sz="1600" dirty="0"/>
              <a:t>의 작동 확인하기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5-1 </a:t>
            </a:r>
            <a:r>
              <a:rPr lang="ko-KR" altLang="en-US" sz="1600" dirty="0" smtClean="0"/>
              <a:t>파이어폭스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주소 창에 </a:t>
            </a:r>
            <a:r>
              <a:rPr lang="en-US" altLang="ko-KR" sz="1600" b="1" dirty="0">
                <a:solidFill>
                  <a:srgbClr val="FF0000"/>
                </a:solidFill>
              </a:rPr>
              <a:t>http://localhost/ </a:t>
            </a:r>
            <a:r>
              <a:rPr lang="ko-KR" altLang="en-US" sz="1600" dirty="0"/>
              <a:t>또는 </a:t>
            </a:r>
            <a:r>
              <a:rPr lang="en-US" altLang="ko-KR" sz="1600" b="1" dirty="0">
                <a:solidFill>
                  <a:srgbClr val="FF0000"/>
                </a:solidFill>
              </a:rPr>
              <a:t>http://127.0.0.1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→ </a:t>
            </a:r>
            <a:r>
              <a:rPr lang="ko-KR" altLang="en-US" sz="1600" dirty="0" smtClean="0"/>
              <a:t>다음과 </a:t>
            </a:r>
            <a:r>
              <a:rPr lang="ko-KR" altLang="en-US" sz="1600" dirty="0"/>
              <a:t>같은 창이 나타나면 </a:t>
            </a:r>
            <a:r>
              <a:rPr lang="en-US" altLang="ko-KR" sz="1600" dirty="0"/>
              <a:t>apache2 </a:t>
            </a:r>
            <a:r>
              <a:rPr lang="ko-KR" altLang="en-US" sz="1600" dirty="0"/>
              <a:t>서비스가 정상적으로 작동하는 </a:t>
            </a:r>
            <a:r>
              <a:rPr lang="ko-KR" altLang="en-US" sz="1600" dirty="0" smtClean="0"/>
              <a:t>것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91"/>
          <a:stretch/>
        </p:blipFill>
        <p:spPr>
          <a:xfrm>
            <a:off x="864954" y="1505413"/>
            <a:ext cx="6846895" cy="20135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1"/>
          <a:stretch/>
        </p:blipFill>
        <p:spPr>
          <a:xfrm>
            <a:off x="864954" y="4644135"/>
            <a:ext cx="6688492" cy="20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5-2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gedit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var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/www/html/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phpinfo.php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새 파일에 다음 </a:t>
            </a:r>
            <a:r>
              <a:rPr lang="en-US" altLang="ko-KR" sz="1600" dirty="0"/>
              <a:t>PHP </a:t>
            </a:r>
            <a:r>
              <a:rPr lang="ko-KR" altLang="en-US" sz="1600" dirty="0"/>
              <a:t>코드를 </a:t>
            </a:r>
            <a:r>
              <a:rPr lang="ko-KR" altLang="en-US" sz="1600" dirty="0" smtClean="0"/>
              <a:t>입력하고 저장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5-3 </a:t>
            </a:r>
            <a:r>
              <a:rPr lang="ko-KR" altLang="en-US" sz="1600" dirty="0"/>
              <a:t>웹 브라우저에 </a:t>
            </a:r>
            <a:r>
              <a:rPr lang="en-US" altLang="ko-KR" sz="1600" b="1" dirty="0">
                <a:solidFill>
                  <a:srgbClr val="FF0000"/>
                </a:solidFill>
              </a:rPr>
              <a:t>http://localhost/phpinfo.php</a:t>
            </a:r>
            <a:r>
              <a:rPr lang="ko-KR" altLang="en-US" sz="1600" dirty="0"/>
              <a:t>를 입력했을 때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다음과 </a:t>
            </a:r>
            <a:r>
              <a:rPr lang="ko-KR" altLang="en-US" sz="1600" dirty="0"/>
              <a:t>같은 창이 나타나면 </a:t>
            </a:r>
            <a:r>
              <a:rPr lang="en-US" altLang="ko-KR" sz="1600" dirty="0"/>
              <a:t>PHP </a:t>
            </a:r>
            <a:r>
              <a:rPr lang="ko-KR" altLang="en-US" sz="1600" dirty="0"/>
              <a:t>모듈도 정상적으로 작동하는 것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66" y="1235047"/>
            <a:ext cx="4210050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51"/>
          <a:stretch/>
        </p:blipFill>
        <p:spPr>
          <a:xfrm>
            <a:off x="793166" y="2557637"/>
            <a:ext cx="7515835" cy="21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58062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5-4 </a:t>
            </a:r>
            <a:r>
              <a:rPr lang="ko-KR" altLang="en-US" sz="1600" dirty="0"/>
              <a:t>외부에서 웹 서버에 접근할 수 있도록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allow 80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포트 허용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ifconfig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ens32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Server </a:t>
            </a:r>
            <a:r>
              <a:rPr lang="ko-KR" altLang="en-US" sz="1600" dirty="0" err="1"/>
              <a:t>가상머신의</a:t>
            </a:r>
            <a:r>
              <a:rPr lang="ko-KR" altLang="en-US" sz="1600" dirty="0"/>
              <a:t> </a:t>
            </a:r>
            <a:r>
              <a:rPr lang="en-US" altLang="ko-KR" sz="1600" dirty="0"/>
              <a:t>IP </a:t>
            </a:r>
            <a:r>
              <a:rPr lang="ko-KR" altLang="en-US" sz="1600" dirty="0" smtClean="0"/>
              <a:t>주소 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6. Client </a:t>
            </a:r>
            <a:r>
              <a:rPr lang="ko-KR" altLang="en-US" sz="1600" dirty="0" smtClean="0"/>
              <a:t>초기화하고 접속하기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6-1 C</a:t>
            </a:r>
            <a:r>
              <a:rPr lang="en-US" altLang="ko-KR" sz="1600" dirty="0"/>
              <a:t>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en-US" altLang="ko-KR" sz="1600" dirty="0" smtClean="0"/>
              <a:t> 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6-2 </a:t>
            </a:r>
            <a:r>
              <a:rPr lang="ko-KR" altLang="en-US" sz="1600" dirty="0"/>
              <a:t>부팅하면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8"/>
          <a:stretch/>
        </p:blipFill>
        <p:spPr>
          <a:xfrm>
            <a:off x="845884" y="1493785"/>
            <a:ext cx="7009524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4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6-3 </a:t>
            </a:r>
            <a:r>
              <a:rPr lang="ko-KR" altLang="en-US" sz="1600" dirty="0"/>
              <a:t>웹 </a:t>
            </a:r>
            <a:r>
              <a:rPr lang="ko-KR" altLang="en-US" sz="1600" dirty="0" smtClean="0"/>
              <a:t>브라우저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phpinfo.php</a:t>
            </a:r>
            <a:r>
              <a:rPr lang="ko-KR" altLang="en-US" sz="1600" dirty="0"/>
              <a:t>를 입력하면 다음과 같이 </a:t>
            </a:r>
            <a:r>
              <a:rPr lang="ko-KR" altLang="en-US" sz="1600" dirty="0" smtClean="0"/>
              <a:t>접속됨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>
          <a:xfrm>
            <a:off x="851124" y="1178750"/>
            <a:ext cx="7515835" cy="23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2-1 XE </a:t>
            </a:r>
            <a:r>
              <a:rPr lang="ko-KR" altLang="en-US" dirty="0"/>
              <a:t>설치와 운영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XE</a:t>
            </a:r>
          </a:p>
          <a:p>
            <a:pPr lvl="1"/>
            <a:r>
              <a:rPr lang="ko-KR" altLang="en-US" sz="1600" dirty="0"/>
              <a:t>웹 사이트를 통합적으로 구성하도록 도와주는 오픈 소스 </a:t>
            </a:r>
            <a:r>
              <a:rPr lang="ko-KR" altLang="en-US" sz="1600" dirty="0" smtClean="0"/>
              <a:t>도구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자료실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블로그</a:t>
            </a:r>
            <a:r>
              <a:rPr lang="en-US" altLang="ko-KR" sz="1600" dirty="0"/>
              <a:t>, </a:t>
            </a:r>
            <a:r>
              <a:rPr lang="ko-KR" altLang="en-US" sz="1600" dirty="0"/>
              <a:t>카페</a:t>
            </a:r>
            <a:r>
              <a:rPr lang="en-US" altLang="ko-KR" sz="1600" dirty="0"/>
              <a:t>, </a:t>
            </a:r>
            <a:r>
              <a:rPr lang="ko-KR" altLang="en-US" sz="1600" dirty="0"/>
              <a:t>회원 관리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플래닛</a:t>
            </a:r>
            <a:r>
              <a:rPr lang="ko-KR" altLang="en-US" sz="1600" dirty="0"/>
              <a:t> 등의 기능도 </a:t>
            </a:r>
            <a:r>
              <a:rPr lang="ko-KR" altLang="en-US" sz="1600" dirty="0" smtClean="0"/>
              <a:t>포함함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19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410</a:t>
            </a:r>
            <a:r>
              <a:rPr lang="en-US" altLang="ko-KR" sz="1200" dirty="0" smtClean="0">
                <a:latin typeface="+mn-ea"/>
                <a:ea typeface="+mn-ea"/>
              </a:rPr>
              <a:t>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Server</a:t>
            </a:r>
            <a:r>
              <a:rPr lang="ko-KR" altLang="en-US" sz="1600" dirty="0"/>
              <a:t>에서 </a:t>
            </a:r>
            <a:r>
              <a:rPr lang="en-US" altLang="ko-KR" sz="1600" dirty="0"/>
              <a:t>XE</a:t>
            </a:r>
            <a:r>
              <a:rPr lang="ko-KR" altLang="en-US" sz="1600" dirty="0"/>
              <a:t>가 작동하도록 </a:t>
            </a:r>
            <a:r>
              <a:rPr lang="ko-KR" altLang="en-US" sz="1600" dirty="0" smtClean="0"/>
              <a:t>준비하기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1-1 </a:t>
            </a:r>
            <a:r>
              <a:rPr lang="en-US" altLang="ko-KR" sz="1600" dirty="0"/>
              <a:t>[</a:t>
            </a:r>
            <a:r>
              <a:rPr lang="ko-KR" altLang="en-US" sz="1600" dirty="0"/>
              <a:t>실습 </a:t>
            </a:r>
            <a:r>
              <a:rPr lang="en-US" altLang="ko-KR" sz="1600" dirty="0"/>
              <a:t>13-1]</a:t>
            </a:r>
            <a:r>
              <a:rPr lang="ko-KR" altLang="en-US" sz="1600" dirty="0"/>
              <a:t>에 이어서 </a:t>
            </a:r>
            <a:r>
              <a:rPr lang="ko-KR" altLang="en-US" sz="1600" dirty="0" smtClean="0"/>
              <a:t>진행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apt-get </a:t>
            </a:r>
            <a:r>
              <a:rPr lang="en-US" altLang="ko-KR" sz="1600" b="1" dirty="0">
                <a:solidFill>
                  <a:srgbClr val="FF0000"/>
                </a:solidFill>
              </a:rPr>
              <a:t>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php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php-gd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php</a:t>
            </a:r>
            <a:r>
              <a:rPr lang="en-US" altLang="ko-KR" sz="1600" b="1" dirty="0">
                <a:solidFill>
                  <a:srgbClr val="FF0000"/>
                </a:solidFill>
              </a:rPr>
              <a:t>-xml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1-2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restart apache2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서비스 </a:t>
            </a:r>
            <a:r>
              <a:rPr lang="ko-KR" altLang="en-US" sz="1600" dirty="0"/>
              <a:t>다시 </a:t>
            </a:r>
            <a:r>
              <a:rPr lang="ko-KR" altLang="en-US" sz="1600" dirty="0" smtClean="0"/>
              <a:t>시작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/>
              <a:t>Server</a:t>
            </a:r>
            <a:r>
              <a:rPr lang="ko-KR" altLang="en-US" sz="1600" dirty="0"/>
              <a:t>에 </a:t>
            </a:r>
            <a:r>
              <a:rPr lang="en-US" altLang="ko-KR" sz="1600" dirty="0"/>
              <a:t>XE </a:t>
            </a:r>
            <a:r>
              <a:rPr lang="ko-KR" altLang="en-US" sz="1600" dirty="0" smtClean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en-US" altLang="ko-KR" sz="1600" b="1" dirty="0">
                <a:solidFill>
                  <a:srgbClr val="FF0000"/>
                </a:solidFill>
              </a:rPr>
              <a:t>https://www.xpressengine.com/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[Download]-[XE </a:t>
            </a:r>
            <a:r>
              <a:rPr lang="ko-KR" altLang="en-US" sz="1600" dirty="0"/>
              <a:t>자료실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 [XE </a:t>
            </a:r>
            <a:r>
              <a:rPr lang="en-US" altLang="ko-KR" sz="1600" dirty="0"/>
              <a:t>Core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41"/>
          <a:stretch/>
        </p:blipFill>
        <p:spPr>
          <a:xfrm>
            <a:off x="820296" y="3564015"/>
            <a:ext cx="6714510" cy="30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2-2 </a:t>
            </a:r>
            <a:r>
              <a:rPr lang="en-US" altLang="ko-KR" sz="1600" dirty="0"/>
              <a:t>XE Core </a:t>
            </a:r>
            <a:r>
              <a:rPr lang="ko-KR" altLang="en-US" sz="1600" dirty="0"/>
              <a:t>페이지가 나타나면 </a:t>
            </a:r>
            <a:r>
              <a:rPr lang="en-US" altLang="ko-KR" sz="1600" dirty="0"/>
              <a:t>[</a:t>
            </a:r>
            <a:r>
              <a:rPr lang="ko-KR" altLang="en-US" sz="1600" dirty="0"/>
              <a:t>모든 버전 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버전 중에서 </a:t>
            </a:r>
            <a:r>
              <a:rPr lang="en-US" altLang="ko-KR" sz="1600" dirty="0"/>
              <a:t>1.11.5</a:t>
            </a:r>
            <a:r>
              <a:rPr lang="ko-KR" altLang="en-US" sz="1600" dirty="0"/>
              <a:t>의 </a:t>
            </a:r>
            <a:r>
              <a:rPr lang="en-US" altLang="ko-KR" sz="1600" dirty="0"/>
              <a:t>XE Core </a:t>
            </a:r>
            <a:r>
              <a:rPr lang="ko-KR" altLang="en-US" sz="1600" dirty="0" smtClean="0"/>
              <a:t>파일 다운로드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다운로드 창의 </a:t>
            </a:r>
            <a:r>
              <a:rPr lang="en-US" altLang="ko-KR" sz="1600" dirty="0" smtClean="0"/>
              <a:t>‘Save File’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폴더에 저장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브라우저 닫기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11"/>
          <a:stretch/>
        </p:blipFill>
        <p:spPr>
          <a:xfrm>
            <a:off x="841629" y="1988840"/>
            <a:ext cx="7407738" cy="351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2-3 </a:t>
            </a:r>
            <a:r>
              <a:rPr lang="ko-KR" altLang="en-US" sz="1600" dirty="0"/>
              <a:t>다운로드한 </a:t>
            </a:r>
            <a:r>
              <a:rPr lang="en-US" altLang="ko-KR" sz="1600" dirty="0"/>
              <a:t>xe.zip </a:t>
            </a:r>
            <a:r>
              <a:rPr lang="ko-KR" altLang="en-US" sz="1600" dirty="0"/>
              <a:t>파일을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/www/html </a:t>
            </a:r>
            <a:r>
              <a:rPr lang="ko-KR" altLang="en-US" sz="1600" dirty="0"/>
              <a:t>디렉터리로 </a:t>
            </a:r>
            <a:r>
              <a:rPr lang="ko-KR" altLang="en-US" sz="1600" dirty="0" smtClean="0"/>
              <a:t>이동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압축 풀기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33745"/>
            <a:ext cx="3400425" cy="1009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44"/>
          <a:stretch/>
        </p:blipFill>
        <p:spPr>
          <a:xfrm>
            <a:off x="834767" y="2213866"/>
            <a:ext cx="7009524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2-4 </a:t>
            </a:r>
            <a:r>
              <a:rPr lang="ko-KR" altLang="en-US" sz="1600" dirty="0"/>
              <a:t>외부에서 </a:t>
            </a:r>
            <a:r>
              <a:rPr lang="en-US" altLang="ko-KR" sz="1600" dirty="0" err="1"/>
              <a:t>xe</a:t>
            </a:r>
            <a:r>
              <a:rPr lang="en-US" altLang="ko-KR" sz="1600" dirty="0"/>
              <a:t> </a:t>
            </a:r>
            <a:r>
              <a:rPr lang="ko-KR" altLang="en-US" sz="1600" dirty="0"/>
              <a:t>디렉터리에 접근하도록 허용하기 위해 </a:t>
            </a:r>
            <a:r>
              <a:rPr lang="en-US" altLang="ko-KR" sz="1600" dirty="0" err="1"/>
              <a:t>xe</a:t>
            </a:r>
            <a:r>
              <a:rPr lang="en-US" altLang="ko-KR" sz="1600" dirty="0"/>
              <a:t> </a:t>
            </a:r>
            <a:r>
              <a:rPr lang="ko-KR" altLang="en-US" sz="1600" dirty="0"/>
              <a:t>디렉터리의 </a:t>
            </a:r>
            <a:r>
              <a:rPr lang="ko-KR" altLang="en-US" sz="1600" dirty="0" err="1"/>
              <a:t>퍼미션을</a:t>
            </a:r>
            <a:r>
              <a:rPr lang="ko-KR" altLang="en-US" sz="1600" dirty="0"/>
              <a:t> </a:t>
            </a:r>
            <a:r>
              <a:rPr lang="en-US" altLang="ko-KR" sz="1600" dirty="0"/>
              <a:t>707</a:t>
            </a:r>
            <a:r>
              <a:rPr lang="ko-KR" altLang="en-US" sz="1600" dirty="0"/>
              <a:t>로 변경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133745"/>
            <a:ext cx="2581275" cy="800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033845"/>
            <a:ext cx="7009524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2"/>
          <p:cNvGrpSpPr>
            <a:grpSpLocks/>
          </p:cNvGrpSpPr>
          <p:nvPr/>
        </p:nvGrpSpPr>
        <p:grpSpPr bwMode="auto">
          <a:xfrm>
            <a:off x="1333500" y="1023938"/>
            <a:ext cx="1098550" cy="207962"/>
            <a:chOff x="1501" y="3358"/>
            <a:chExt cx="2629" cy="491"/>
          </a:xfrm>
          <a:solidFill>
            <a:schemeClr val="accent6"/>
          </a:solidFill>
        </p:grpSpPr>
        <p:sp>
          <p:nvSpPr>
            <p:cNvPr id="6" name="Freeform 153"/>
            <p:cNvSpPr>
              <a:spLocks noEditPoints="1"/>
            </p:cNvSpPr>
            <p:nvPr/>
          </p:nvSpPr>
          <p:spPr bwMode="auto">
            <a:xfrm>
              <a:off x="3774" y="3467"/>
              <a:ext cx="356" cy="382"/>
            </a:xfrm>
            <a:custGeom>
              <a:avLst/>
              <a:gdLst>
                <a:gd name="T0" fmla="*/ 134450 w 151"/>
                <a:gd name="T1" fmla="*/ 99367 h 162"/>
                <a:gd name="T2" fmla="*/ 98400 w 151"/>
                <a:gd name="T3" fmla="*/ 82297 h 162"/>
                <a:gd name="T4" fmla="*/ 64016 w 151"/>
                <a:gd name="T5" fmla="*/ 74575 h 162"/>
                <a:gd name="T6" fmla="*/ 39325 w 151"/>
                <a:gd name="T7" fmla="*/ 63287 h 162"/>
                <a:gd name="T8" fmla="*/ 34383 w 151"/>
                <a:gd name="T9" fmla="*/ 49865 h 162"/>
                <a:gd name="T10" fmla="*/ 42916 w 151"/>
                <a:gd name="T11" fmla="*/ 31626 h 162"/>
                <a:gd name="T12" fmla="*/ 69703 w 151"/>
                <a:gd name="T13" fmla="*/ 23903 h 162"/>
                <a:gd name="T14" fmla="*/ 99267 w 151"/>
                <a:gd name="T15" fmla="*/ 31626 h 162"/>
                <a:gd name="T16" fmla="*/ 110577 w 151"/>
                <a:gd name="T17" fmla="*/ 54319 h 162"/>
                <a:gd name="T18" fmla="*/ 138380 w 151"/>
                <a:gd name="T19" fmla="*/ 54319 h 162"/>
                <a:gd name="T20" fmla="*/ 120182 w 151"/>
                <a:gd name="T21" fmla="*/ 15457 h 162"/>
                <a:gd name="T22" fmla="*/ 71615 w 151"/>
                <a:gd name="T23" fmla="*/ 0 h 162"/>
                <a:gd name="T24" fmla="*/ 36430 w 151"/>
                <a:gd name="T25" fmla="*/ 6855 h 162"/>
                <a:gd name="T26" fmla="*/ 13408 w 151"/>
                <a:gd name="T27" fmla="*/ 26839 h 162"/>
                <a:gd name="T28" fmla="*/ 5687 w 151"/>
                <a:gd name="T29" fmla="*/ 53428 h 162"/>
                <a:gd name="T30" fmla="*/ 16958 w 151"/>
                <a:gd name="T31" fmla="*/ 83047 h 162"/>
                <a:gd name="T32" fmla="*/ 56295 w 151"/>
                <a:gd name="T33" fmla="*/ 101402 h 162"/>
                <a:gd name="T34" fmla="*/ 82953 w 151"/>
                <a:gd name="T35" fmla="*/ 107748 h 162"/>
                <a:gd name="T36" fmla="*/ 107665 w 151"/>
                <a:gd name="T37" fmla="*/ 118472 h 162"/>
                <a:gd name="T38" fmla="*/ 116631 w 151"/>
                <a:gd name="T39" fmla="*/ 133775 h 162"/>
                <a:gd name="T40" fmla="*/ 106121 w 151"/>
                <a:gd name="T41" fmla="*/ 152786 h 162"/>
                <a:gd name="T42" fmla="*/ 104091 w 151"/>
                <a:gd name="T43" fmla="*/ 154920 h 162"/>
                <a:gd name="T44" fmla="*/ 137242 w 151"/>
                <a:gd name="T45" fmla="*/ 154920 h 162"/>
                <a:gd name="T46" fmla="*/ 144072 w 151"/>
                <a:gd name="T47" fmla="*/ 127220 h 162"/>
                <a:gd name="T48" fmla="*/ 134450 w 151"/>
                <a:gd name="T49" fmla="*/ 99367 h 162"/>
                <a:gd name="T50" fmla="*/ 33638 w 151"/>
                <a:gd name="T51" fmla="*/ 144200 h 162"/>
                <a:gd name="T52" fmla="*/ 28697 w 151"/>
                <a:gd name="T53" fmla="*/ 125305 h 162"/>
                <a:gd name="T54" fmla="*/ 0 w 151"/>
                <a:gd name="T55" fmla="*/ 125305 h 162"/>
                <a:gd name="T56" fmla="*/ 7721 w 151"/>
                <a:gd name="T57" fmla="*/ 154059 h 162"/>
                <a:gd name="T58" fmla="*/ 7721 w 151"/>
                <a:gd name="T59" fmla="*/ 154920 h 162"/>
                <a:gd name="T60" fmla="*/ 43783 w 151"/>
                <a:gd name="T61" fmla="*/ 154920 h 162"/>
                <a:gd name="T62" fmla="*/ 33638 w 151"/>
                <a:gd name="T63" fmla="*/ 144200 h 1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1"/>
                <a:gd name="T97" fmla="*/ 0 h 162"/>
                <a:gd name="T98" fmla="*/ 151 w 151"/>
                <a:gd name="T99" fmla="*/ 162 h 1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1" h="162">
                  <a:moveTo>
                    <a:pt x="141" y="104"/>
                  </a:moveTo>
                  <a:cubicBezTo>
                    <a:pt x="134" y="97"/>
                    <a:pt x="121" y="91"/>
                    <a:pt x="103" y="86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55" y="75"/>
                    <a:pt x="46" y="71"/>
                    <a:pt x="41" y="66"/>
                  </a:cubicBezTo>
                  <a:cubicBezTo>
                    <a:pt x="38" y="62"/>
                    <a:pt x="36" y="58"/>
                    <a:pt x="36" y="52"/>
                  </a:cubicBezTo>
                  <a:cubicBezTo>
                    <a:pt x="36" y="44"/>
                    <a:pt x="39" y="38"/>
                    <a:pt x="45" y="33"/>
                  </a:cubicBezTo>
                  <a:cubicBezTo>
                    <a:pt x="51" y="28"/>
                    <a:pt x="61" y="25"/>
                    <a:pt x="73" y="25"/>
                  </a:cubicBezTo>
                  <a:cubicBezTo>
                    <a:pt x="87" y="25"/>
                    <a:pt x="97" y="28"/>
                    <a:pt x="104" y="33"/>
                  </a:cubicBezTo>
                  <a:cubicBezTo>
                    <a:pt x="111" y="39"/>
                    <a:pt x="115" y="47"/>
                    <a:pt x="116" y="57"/>
                  </a:cubicBezTo>
                  <a:cubicBezTo>
                    <a:pt x="145" y="57"/>
                    <a:pt x="145" y="57"/>
                    <a:pt x="145" y="57"/>
                  </a:cubicBezTo>
                  <a:cubicBezTo>
                    <a:pt x="145" y="40"/>
                    <a:pt x="138" y="27"/>
                    <a:pt x="126" y="16"/>
                  </a:cubicBezTo>
                  <a:cubicBezTo>
                    <a:pt x="114" y="5"/>
                    <a:pt x="97" y="0"/>
                    <a:pt x="75" y="0"/>
                  </a:cubicBezTo>
                  <a:cubicBezTo>
                    <a:pt x="61" y="0"/>
                    <a:pt x="49" y="2"/>
                    <a:pt x="38" y="7"/>
                  </a:cubicBezTo>
                  <a:cubicBezTo>
                    <a:pt x="28" y="12"/>
                    <a:pt x="20" y="19"/>
                    <a:pt x="14" y="28"/>
                  </a:cubicBezTo>
                  <a:cubicBezTo>
                    <a:pt x="9" y="37"/>
                    <a:pt x="6" y="47"/>
                    <a:pt x="6" y="56"/>
                  </a:cubicBezTo>
                  <a:cubicBezTo>
                    <a:pt x="6" y="69"/>
                    <a:pt x="10" y="79"/>
                    <a:pt x="18" y="87"/>
                  </a:cubicBezTo>
                  <a:cubicBezTo>
                    <a:pt x="25" y="95"/>
                    <a:pt x="39" y="102"/>
                    <a:pt x="59" y="106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99" y="116"/>
                    <a:pt x="108" y="120"/>
                    <a:pt x="113" y="124"/>
                  </a:cubicBezTo>
                  <a:cubicBezTo>
                    <a:pt x="119" y="128"/>
                    <a:pt x="122" y="133"/>
                    <a:pt x="122" y="140"/>
                  </a:cubicBezTo>
                  <a:cubicBezTo>
                    <a:pt x="122" y="148"/>
                    <a:pt x="118" y="154"/>
                    <a:pt x="111" y="160"/>
                  </a:cubicBezTo>
                  <a:cubicBezTo>
                    <a:pt x="110" y="161"/>
                    <a:pt x="110" y="161"/>
                    <a:pt x="109" y="162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9" y="153"/>
                    <a:pt x="151" y="143"/>
                    <a:pt x="151" y="133"/>
                  </a:cubicBezTo>
                  <a:cubicBezTo>
                    <a:pt x="151" y="122"/>
                    <a:pt x="148" y="112"/>
                    <a:pt x="141" y="104"/>
                  </a:cubicBezTo>
                  <a:close/>
                  <a:moveTo>
                    <a:pt x="35" y="151"/>
                  </a:moveTo>
                  <a:cubicBezTo>
                    <a:pt x="32" y="145"/>
                    <a:pt x="30" y="139"/>
                    <a:pt x="3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" y="143"/>
                    <a:pt x="4" y="153"/>
                    <a:pt x="8" y="161"/>
                  </a:cubicBezTo>
                  <a:cubicBezTo>
                    <a:pt x="8" y="161"/>
                    <a:pt x="8" y="161"/>
                    <a:pt x="8" y="162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1" y="159"/>
                    <a:pt x="38" y="155"/>
                    <a:pt x="35" y="151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Freeform 154"/>
            <p:cNvSpPr>
              <a:spLocks/>
            </p:cNvSpPr>
            <p:nvPr/>
          </p:nvSpPr>
          <p:spPr bwMode="auto">
            <a:xfrm>
              <a:off x="1501" y="3467"/>
              <a:ext cx="402" cy="382"/>
            </a:xfrm>
            <a:custGeom>
              <a:avLst/>
              <a:gdLst>
                <a:gd name="T0" fmla="*/ 16636 w 170"/>
                <a:gd name="T1" fmla="*/ 154920 h 162"/>
                <a:gd name="T2" fmla="*/ 60851 w 170"/>
                <a:gd name="T3" fmla="*/ 154920 h 162"/>
                <a:gd name="T4" fmla="*/ 45093 w 170"/>
                <a:gd name="T5" fmla="*/ 142309 h 162"/>
                <a:gd name="T6" fmla="*/ 30240 w 170"/>
                <a:gd name="T7" fmla="*/ 92812 h 162"/>
                <a:gd name="T8" fmla="*/ 45093 w 170"/>
                <a:gd name="T9" fmla="*/ 43003 h 162"/>
                <a:gd name="T10" fmla="*/ 83056 w 170"/>
                <a:gd name="T11" fmla="*/ 25934 h 162"/>
                <a:gd name="T12" fmla="*/ 120293 w 170"/>
                <a:gd name="T13" fmla="*/ 43003 h 162"/>
                <a:gd name="T14" fmla="*/ 134798 w 170"/>
                <a:gd name="T15" fmla="*/ 92812 h 162"/>
                <a:gd name="T16" fmla="*/ 120293 w 170"/>
                <a:gd name="T17" fmla="*/ 142309 h 162"/>
                <a:gd name="T18" fmla="*/ 104567 w 170"/>
                <a:gd name="T19" fmla="*/ 154920 h 162"/>
                <a:gd name="T20" fmla="*/ 148468 w 170"/>
                <a:gd name="T21" fmla="*/ 154920 h 162"/>
                <a:gd name="T22" fmla="*/ 150561 w 170"/>
                <a:gd name="T23" fmla="*/ 152786 h 162"/>
                <a:gd name="T24" fmla="*/ 161190 w 170"/>
                <a:gd name="T25" fmla="*/ 128949 h 162"/>
                <a:gd name="T26" fmla="*/ 166296 w 170"/>
                <a:gd name="T27" fmla="*/ 92812 h 162"/>
                <a:gd name="T28" fmla="*/ 156309 w 170"/>
                <a:gd name="T29" fmla="*/ 43805 h 162"/>
                <a:gd name="T30" fmla="*/ 126956 w 170"/>
                <a:gd name="T31" fmla="*/ 11382 h 162"/>
                <a:gd name="T32" fmla="*/ 83056 w 170"/>
                <a:gd name="T33" fmla="*/ 0 h 162"/>
                <a:gd name="T34" fmla="*/ 21512 w 170"/>
                <a:gd name="T35" fmla="*/ 25934 h 162"/>
                <a:gd name="T36" fmla="*/ 0 w 170"/>
                <a:gd name="T37" fmla="*/ 92812 h 162"/>
                <a:gd name="T38" fmla="*/ 9970 w 170"/>
                <a:gd name="T39" fmla="*/ 143545 h 162"/>
                <a:gd name="T40" fmla="*/ 16636 w 170"/>
                <a:gd name="T41" fmla="*/ 15492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0"/>
                <a:gd name="T64" fmla="*/ 0 h 162"/>
                <a:gd name="T65" fmla="*/ 170 w 170"/>
                <a:gd name="T66" fmla="*/ 162 h 16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0" h="162">
                  <a:moveTo>
                    <a:pt x="17" y="162"/>
                  </a:moveTo>
                  <a:cubicBezTo>
                    <a:pt x="62" y="162"/>
                    <a:pt x="62" y="162"/>
                    <a:pt x="62" y="162"/>
                  </a:cubicBezTo>
                  <a:cubicBezTo>
                    <a:pt x="56" y="159"/>
                    <a:pt x="51" y="155"/>
                    <a:pt x="46" y="149"/>
                  </a:cubicBezTo>
                  <a:cubicBezTo>
                    <a:pt x="36" y="138"/>
                    <a:pt x="31" y="120"/>
                    <a:pt x="31" y="97"/>
                  </a:cubicBezTo>
                  <a:cubicBezTo>
                    <a:pt x="31" y="74"/>
                    <a:pt x="36" y="57"/>
                    <a:pt x="46" y="45"/>
                  </a:cubicBezTo>
                  <a:cubicBezTo>
                    <a:pt x="56" y="33"/>
                    <a:pt x="69" y="27"/>
                    <a:pt x="85" y="27"/>
                  </a:cubicBezTo>
                  <a:cubicBezTo>
                    <a:pt x="100" y="27"/>
                    <a:pt x="113" y="33"/>
                    <a:pt x="123" y="45"/>
                  </a:cubicBezTo>
                  <a:cubicBezTo>
                    <a:pt x="133" y="57"/>
                    <a:pt x="138" y="74"/>
                    <a:pt x="138" y="97"/>
                  </a:cubicBezTo>
                  <a:cubicBezTo>
                    <a:pt x="138" y="120"/>
                    <a:pt x="133" y="138"/>
                    <a:pt x="123" y="149"/>
                  </a:cubicBezTo>
                  <a:cubicBezTo>
                    <a:pt x="118" y="155"/>
                    <a:pt x="113" y="159"/>
                    <a:pt x="107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0"/>
                    <a:pt x="154" y="160"/>
                  </a:cubicBezTo>
                  <a:cubicBezTo>
                    <a:pt x="158" y="153"/>
                    <a:pt x="162" y="144"/>
                    <a:pt x="165" y="135"/>
                  </a:cubicBezTo>
                  <a:cubicBezTo>
                    <a:pt x="168" y="123"/>
                    <a:pt x="170" y="110"/>
                    <a:pt x="170" y="97"/>
                  </a:cubicBezTo>
                  <a:cubicBezTo>
                    <a:pt x="170" y="78"/>
                    <a:pt x="166" y="61"/>
                    <a:pt x="160" y="46"/>
                  </a:cubicBezTo>
                  <a:cubicBezTo>
                    <a:pt x="153" y="31"/>
                    <a:pt x="143" y="20"/>
                    <a:pt x="130" y="12"/>
                  </a:cubicBezTo>
                  <a:cubicBezTo>
                    <a:pt x="117" y="4"/>
                    <a:pt x="102" y="0"/>
                    <a:pt x="85" y="0"/>
                  </a:cubicBezTo>
                  <a:cubicBezTo>
                    <a:pt x="58" y="0"/>
                    <a:pt x="37" y="9"/>
                    <a:pt x="22" y="27"/>
                  </a:cubicBezTo>
                  <a:cubicBezTo>
                    <a:pt x="7" y="44"/>
                    <a:pt x="0" y="68"/>
                    <a:pt x="0" y="97"/>
                  </a:cubicBezTo>
                  <a:cubicBezTo>
                    <a:pt x="0" y="117"/>
                    <a:pt x="3" y="135"/>
                    <a:pt x="10" y="150"/>
                  </a:cubicBezTo>
                  <a:cubicBezTo>
                    <a:pt x="12" y="154"/>
                    <a:pt x="15" y="158"/>
                    <a:pt x="17" y="162"/>
                  </a:cubicBez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8" name="Freeform 155"/>
            <p:cNvSpPr>
              <a:spLocks/>
            </p:cNvSpPr>
            <p:nvPr/>
          </p:nvSpPr>
          <p:spPr bwMode="auto">
            <a:xfrm>
              <a:off x="1986" y="3467"/>
              <a:ext cx="351" cy="382"/>
            </a:xfrm>
            <a:custGeom>
              <a:avLst/>
              <a:gdLst>
                <a:gd name="T0" fmla="*/ 29373 w 149"/>
                <a:gd name="T1" fmla="*/ 154920 h 162"/>
                <a:gd name="T2" fmla="*/ 29373 w 149"/>
                <a:gd name="T3" fmla="*/ 84217 h 162"/>
                <a:gd name="T4" fmla="*/ 31416 w 149"/>
                <a:gd name="T5" fmla="*/ 64155 h 162"/>
                <a:gd name="T6" fmla="*/ 39816 w 149"/>
                <a:gd name="T7" fmla="*/ 45050 h 162"/>
                <a:gd name="T8" fmla="*/ 55215 w 149"/>
                <a:gd name="T9" fmla="*/ 31626 h 162"/>
                <a:gd name="T10" fmla="*/ 76893 w 149"/>
                <a:gd name="T11" fmla="*/ 25934 h 162"/>
                <a:gd name="T12" fmla="*/ 96541 w 149"/>
                <a:gd name="T13" fmla="*/ 31626 h 162"/>
                <a:gd name="T14" fmla="*/ 108374 w 149"/>
                <a:gd name="T15" fmla="*/ 43805 h 162"/>
                <a:gd name="T16" fmla="*/ 111941 w 149"/>
                <a:gd name="T17" fmla="*/ 69776 h 162"/>
                <a:gd name="T18" fmla="*/ 111941 w 149"/>
                <a:gd name="T19" fmla="*/ 154920 h 162"/>
                <a:gd name="T20" fmla="*/ 141314 w 149"/>
                <a:gd name="T21" fmla="*/ 154920 h 162"/>
                <a:gd name="T22" fmla="*/ 141314 w 149"/>
                <a:gd name="T23" fmla="*/ 67734 h 162"/>
                <a:gd name="T24" fmla="*/ 139288 w 149"/>
                <a:gd name="T25" fmla="*/ 39360 h 162"/>
                <a:gd name="T26" fmla="*/ 130881 w 149"/>
                <a:gd name="T27" fmla="*/ 21147 h 162"/>
                <a:gd name="T28" fmla="*/ 112801 w 149"/>
                <a:gd name="T29" fmla="*/ 5688 h 162"/>
                <a:gd name="T30" fmla="*/ 84593 w 149"/>
                <a:gd name="T31" fmla="*/ 0 h 162"/>
                <a:gd name="T32" fmla="*/ 59623 w 149"/>
                <a:gd name="T33" fmla="*/ 3648 h 162"/>
                <a:gd name="T34" fmla="*/ 39816 w 149"/>
                <a:gd name="T35" fmla="*/ 16164 h 162"/>
                <a:gd name="T36" fmla="*/ 27347 w 149"/>
                <a:gd name="T37" fmla="*/ 29591 h 162"/>
                <a:gd name="T38" fmla="*/ 27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373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7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89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4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3" y="16"/>
                    <a:pt x="127" y="11"/>
                    <a:pt x="119" y="6"/>
                  </a:cubicBezTo>
                  <a:cubicBezTo>
                    <a:pt x="110" y="2"/>
                    <a:pt x="100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Freeform 156"/>
            <p:cNvSpPr>
              <a:spLocks noEditPoints="1"/>
            </p:cNvSpPr>
            <p:nvPr/>
          </p:nvSpPr>
          <p:spPr bwMode="auto">
            <a:xfrm>
              <a:off x="2628" y="3467"/>
              <a:ext cx="397" cy="382"/>
            </a:xfrm>
            <a:custGeom>
              <a:avLst/>
              <a:gdLst>
                <a:gd name="T0" fmla="*/ 112668 w 168"/>
                <a:gd name="T1" fmla="*/ 151279 h 162"/>
                <a:gd name="T2" fmla="*/ 106928 w 168"/>
                <a:gd name="T3" fmla="*/ 154920 h 162"/>
                <a:gd name="T4" fmla="*/ 147691 w 168"/>
                <a:gd name="T5" fmla="*/ 154920 h 162"/>
                <a:gd name="T6" fmla="*/ 148837 w 168"/>
                <a:gd name="T7" fmla="*/ 154059 h 162"/>
                <a:gd name="T8" fmla="*/ 160568 w 168"/>
                <a:gd name="T9" fmla="*/ 124440 h 162"/>
                <a:gd name="T10" fmla="*/ 131312 w 168"/>
                <a:gd name="T11" fmla="*/ 124440 h 162"/>
                <a:gd name="T12" fmla="*/ 112668 w 168"/>
                <a:gd name="T13" fmla="*/ 151279 h 162"/>
                <a:gd name="T14" fmla="*/ 160568 w 168"/>
                <a:gd name="T15" fmla="*/ 63287 h 162"/>
                <a:gd name="T16" fmla="*/ 146937 w 168"/>
                <a:gd name="T17" fmla="*/ 29591 h 162"/>
                <a:gd name="T18" fmla="*/ 119809 w 168"/>
                <a:gd name="T19" fmla="*/ 7734 h 162"/>
                <a:gd name="T20" fmla="*/ 83569 w 168"/>
                <a:gd name="T21" fmla="*/ 0 h 162"/>
                <a:gd name="T22" fmla="*/ 24163 w 168"/>
                <a:gd name="T23" fmla="*/ 24792 h 162"/>
                <a:gd name="T24" fmla="*/ 0 w 168"/>
                <a:gd name="T25" fmla="*/ 93680 h 162"/>
                <a:gd name="T26" fmla="*/ 9951 w 168"/>
                <a:gd name="T27" fmla="*/ 141510 h 162"/>
                <a:gd name="T28" fmla="*/ 17775 w 168"/>
                <a:gd name="T29" fmla="*/ 154920 h 162"/>
                <a:gd name="T30" fmla="*/ 60439 w 168"/>
                <a:gd name="T31" fmla="*/ 154920 h 162"/>
                <a:gd name="T32" fmla="*/ 56440 w 168"/>
                <a:gd name="T33" fmla="*/ 151918 h 162"/>
                <a:gd name="T34" fmla="*/ 38984 w 168"/>
                <a:gd name="T35" fmla="*/ 132908 h 162"/>
                <a:gd name="T36" fmla="*/ 32925 w 168"/>
                <a:gd name="T37" fmla="*/ 103293 h 162"/>
                <a:gd name="T38" fmla="*/ 163366 w 168"/>
                <a:gd name="T39" fmla="*/ 103293 h 162"/>
                <a:gd name="T40" fmla="*/ 160568 w 168"/>
                <a:gd name="T41" fmla="*/ 63287 h 162"/>
                <a:gd name="T42" fmla="*/ 32925 w 168"/>
                <a:gd name="T43" fmla="*/ 79390 h 162"/>
                <a:gd name="T44" fmla="*/ 49800 w 168"/>
                <a:gd name="T45" fmla="*/ 40039 h 162"/>
                <a:gd name="T46" fmla="*/ 83569 w 168"/>
                <a:gd name="T47" fmla="*/ 25934 h 162"/>
                <a:gd name="T48" fmla="*/ 117682 w 168"/>
                <a:gd name="T49" fmla="*/ 39360 h 162"/>
                <a:gd name="T50" fmla="*/ 132184 w 168"/>
                <a:gd name="T51" fmla="*/ 79390 h 162"/>
                <a:gd name="T52" fmla="*/ 32925 w 168"/>
                <a:gd name="T53" fmla="*/ 79390 h 1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8"/>
                <a:gd name="T82" fmla="*/ 0 h 162"/>
                <a:gd name="T83" fmla="*/ 168 w 168"/>
                <a:gd name="T84" fmla="*/ 162 h 1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8" h="162">
                  <a:moveTo>
                    <a:pt x="116" y="158"/>
                  </a:moveTo>
                  <a:cubicBezTo>
                    <a:pt x="114" y="160"/>
                    <a:pt x="112" y="161"/>
                    <a:pt x="110" y="162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2" y="161"/>
                    <a:pt x="153" y="161"/>
                    <a:pt x="153" y="161"/>
                  </a:cubicBezTo>
                  <a:cubicBezTo>
                    <a:pt x="158" y="153"/>
                    <a:pt x="162" y="143"/>
                    <a:pt x="16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0" y="143"/>
                    <a:pt x="123" y="153"/>
                    <a:pt x="116" y="158"/>
                  </a:cubicBezTo>
                  <a:close/>
                  <a:moveTo>
                    <a:pt x="165" y="66"/>
                  </a:moveTo>
                  <a:cubicBezTo>
                    <a:pt x="163" y="52"/>
                    <a:pt x="158" y="41"/>
                    <a:pt x="151" y="31"/>
                  </a:cubicBezTo>
                  <a:cubicBezTo>
                    <a:pt x="144" y="21"/>
                    <a:pt x="135" y="13"/>
                    <a:pt x="123" y="8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62" y="0"/>
                    <a:pt x="41" y="9"/>
                    <a:pt x="25" y="26"/>
                  </a:cubicBezTo>
                  <a:cubicBezTo>
                    <a:pt x="8" y="44"/>
                    <a:pt x="0" y="68"/>
                    <a:pt x="0" y="98"/>
                  </a:cubicBezTo>
                  <a:cubicBezTo>
                    <a:pt x="0" y="117"/>
                    <a:pt x="3" y="133"/>
                    <a:pt x="10" y="148"/>
                  </a:cubicBezTo>
                  <a:cubicBezTo>
                    <a:pt x="12" y="153"/>
                    <a:pt x="15" y="157"/>
                    <a:pt x="18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1"/>
                    <a:pt x="59" y="160"/>
                    <a:pt x="58" y="159"/>
                  </a:cubicBezTo>
                  <a:cubicBezTo>
                    <a:pt x="50" y="155"/>
                    <a:pt x="44" y="148"/>
                    <a:pt x="40" y="139"/>
                  </a:cubicBezTo>
                  <a:cubicBezTo>
                    <a:pt x="36" y="130"/>
                    <a:pt x="34" y="120"/>
                    <a:pt x="34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88"/>
                    <a:pt x="167" y="74"/>
                    <a:pt x="165" y="66"/>
                  </a:cubicBezTo>
                  <a:close/>
                  <a:moveTo>
                    <a:pt x="34" y="83"/>
                  </a:moveTo>
                  <a:cubicBezTo>
                    <a:pt x="35" y="65"/>
                    <a:pt x="41" y="52"/>
                    <a:pt x="51" y="42"/>
                  </a:cubicBezTo>
                  <a:cubicBezTo>
                    <a:pt x="60" y="32"/>
                    <a:pt x="72" y="27"/>
                    <a:pt x="86" y="27"/>
                  </a:cubicBezTo>
                  <a:cubicBezTo>
                    <a:pt x="101" y="27"/>
                    <a:pt x="112" y="32"/>
                    <a:pt x="121" y="41"/>
                  </a:cubicBezTo>
                  <a:cubicBezTo>
                    <a:pt x="130" y="51"/>
                    <a:pt x="135" y="65"/>
                    <a:pt x="136" y="83"/>
                  </a:cubicBezTo>
                  <a:lnTo>
                    <a:pt x="34" y="83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" name="Freeform 157"/>
            <p:cNvSpPr>
              <a:spLocks/>
            </p:cNvSpPr>
            <p:nvPr/>
          </p:nvSpPr>
          <p:spPr bwMode="auto">
            <a:xfrm>
              <a:off x="3110" y="3467"/>
              <a:ext cx="352" cy="382"/>
            </a:xfrm>
            <a:custGeom>
              <a:avLst/>
              <a:gdLst>
                <a:gd name="T0" fmla="*/ 29875 w 149"/>
                <a:gd name="T1" fmla="*/ 154920 h 162"/>
                <a:gd name="T2" fmla="*/ 29875 w 149"/>
                <a:gd name="T3" fmla="*/ 84217 h 162"/>
                <a:gd name="T4" fmla="*/ 32025 w 149"/>
                <a:gd name="T5" fmla="*/ 64155 h 162"/>
                <a:gd name="T6" fmla="*/ 40674 w 149"/>
                <a:gd name="T7" fmla="*/ 45050 h 162"/>
                <a:gd name="T8" fmla="*/ 56285 w 149"/>
                <a:gd name="T9" fmla="*/ 31626 h 162"/>
                <a:gd name="T10" fmla="*/ 78368 w 149"/>
                <a:gd name="T11" fmla="*/ 25934 h 162"/>
                <a:gd name="T12" fmla="*/ 98895 w 149"/>
                <a:gd name="T13" fmla="*/ 31626 h 162"/>
                <a:gd name="T14" fmla="*/ 111794 w 149"/>
                <a:gd name="T15" fmla="*/ 43805 h 162"/>
                <a:gd name="T16" fmla="*/ 114561 w 149"/>
                <a:gd name="T17" fmla="*/ 69776 h 162"/>
                <a:gd name="T18" fmla="*/ 114561 w 149"/>
                <a:gd name="T19" fmla="*/ 154920 h 162"/>
                <a:gd name="T20" fmla="*/ 144677 w 149"/>
                <a:gd name="T21" fmla="*/ 154920 h 162"/>
                <a:gd name="T22" fmla="*/ 144677 w 149"/>
                <a:gd name="T23" fmla="*/ 67734 h 162"/>
                <a:gd name="T24" fmla="*/ 142527 w 149"/>
                <a:gd name="T25" fmla="*/ 39360 h 162"/>
                <a:gd name="T26" fmla="*/ 133838 w 149"/>
                <a:gd name="T27" fmla="*/ 21147 h 162"/>
                <a:gd name="T28" fmla="*/ 115461 w 149"/>
                <a:gd name="T29" fmla="*/ 5688 h 162"/>
                <a:gd name="T30" fmla="*/ 86254 w 149"/>
                <a:gd name="T31" fmla="*/ 0 h 162"/>
                <a:gd name="T32" fmla="*/ 61241 w 149"/>
                <a:gd name="T33" fmla="*/ 3648 h 162"/>
                <a:gd name="T34" fmla="*/ 40674 w 149"/>
                <a:gd name="T35" fmla="*/ 16164 h 162"/>
                <a:gd name="T36" fmla="*/ 28347 w 149"/>
                <a:gd name="T37" fmla="*/ 29591 h 162"/>
                <a:gd name="T38" fmla="*/ 28347 w 149"/>
                <a:gd name="T39" fmla="*/ 5688 h 162"/>
                <a:gd name="T40" fmla="*/ 0 w 149"/>
                <a:gd name="T41" fmla="*/ 5688 h 162"/>
                <a:gd name="T42" fmla="*/ 0 w 149"/>
                <a:gd name="T43" fmla="*/ 154920 h 162"/>
                <a:gd name="T44" fmla="*/ 29875 w 149"/>
                <a:gd name="T45" fmla="*/ 154920 h 16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49"/>
                <a:gd name="T70" fmla="*/ 0 h 162"/>
                <a:gd name="T71" fmla="*/ 149 w 149"/>
                <a:gd name="T72" fmla="*/ 162 h 16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49" h="162">
                  <a:moveTo>
                    <a:pt x="31" y="162"/>
                  </a:moveTo>
                  <a:cubicBezTo>
                    <a:pt x="31" y="88"/>
                    <a:pt x="31" y="88"/>
                    <a:pt x="31" y="88"/>
                  </a:cubicBezTo>
                  <a:cubicBezTo>
                    <a:pt x="31" y="79"/>
                    <a:pt x="32" y="72"/>
                    <a:pt x="33" y="67"/>
                  </a:cubicBezTo>
                  <a:cubicBezTo>
                    <a:pt x="35" y="60"/>
                    <a:pt x="38" y="53"/>
                    <a:pt x="42" y="47"/>
                  </a:cubicBezTo>
                  <a:cubicBezTo>
                    <a:pt x="46" y="41"/>
                    <a:pt x="51" y="36"/>
                    <a:pt x="58" y="33"/>
                  </a:cubicBezTo>
                  <a:cubicBezTo>
                    <a:pt x="65" y="29"/>
                    <a:pt x="73" y="27"/>
                    <a:pt x="81" y="27"/>
                  </a:cubicBezTo>
                  <a:cubicBezTo>
                    <a:pt x="90" y="27"/>
                    <a:pt x="96" y="29"/>
                    <a:pt x="102" y="33"/>
                  </a:cubicBezTo>
                  <a:cubicBezTo>
                    <a:pt x="108" y="36"/>
                    <a:pt x="112" y="41"/>
                    <a:pt x="115" y="46"/>
                  </a:cubicBezTo>
                  <a:cubicBezTo>
                    <a:pt x="117" y="52"/>
                    <a:pt x="118" y="61"/>
                    <a:pt x="118" y="73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49" y="162"/>
                    <a:pt x="149" y="162"/>
                    <a:pt x="149" y="162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58"/>
                    <a:pt x="148" y="48"/>
                    <a:pt x="147" y="41"/>
                  </a:cubicBezTo>
                  <a:cubicBezTo>
                    <a:pt x="145" y="34"/>
                    <a:pt x="142" y="28"/>
                    <a:pt x="138" y="22"/>
                  </a:cubicBezTo>
                  <a:cubicBezTo>
                    <a:pt x="134" y="16"/>
                    <a:pt x="127" y="11"/>
                    <a:pt x="119" y="6"/>
                  </a:cubicBezTo>
                  <a:cubicBezTo>
                    <a:pt x="111" y="2"/>
                    <a:pt x="101" y="0"/>
                    <a:pt x="89" y="0"/>
                  </a:cubicBezTo>
                  <a:cubicBezTo>
                    <a:pt x="80" y="0"/>
                    <a:pt x="71" y="1"/>
                    <a:pt x="63" y="4"/>
                  </a:cubicBezTo>
                  <a:cubicBezTo>
                    <a:pt x="55" y="7"/>
                    <a:pt x="48" y="12"/>
                    <a:pt x="42" y="17"/>
                  </a:cubicBezTo>
                  <a:cubicBezTo>
                    <a:pt x="38" y="20"/>
                    <a:pt x="34" y="25"/>
                    <a:pt x="29" y="3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62"/>
                    <a:pt x="0" y="162"/>
                    <a:pt x="0" y="162"/>
                  </a:cubicBezTo>
                  <a:lnTo>
                    <a:pt x="31" y="162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3526" y="3358"/>
              <a:ext cx="200" cy="491"/>
            </a:xfrm>
            <a:custGeom>
              <a:avLst/>
              <a:gdLst>
                <a:gd name="T0" fmla="*/ 23562 w 85"/>
                <a:gd name="T1" fmla="*/ 190652 h 208"/>
                <a:gd name="T2" fmla="*/ 23562 w 85"/>
                <a:gd name="T3" fmla="*/ 200559 h 208"/>
                <a:gd name="T4" fmla="*/ 56339 w 85"/>
                <a:gd name="T5" fmla="*/ 200559 h 208"/>
                <a:gd name="T6" fmla="*/ 56339 w 85"/>
                <a:gd name="T7" fmla="*/ 199662 h 208"/>
                <a:gd name="T8" fmla="*/ 52784 w 85"/>
                <a:gd name="T9" fmla="*/ 189103 h 208"/>
                <a:gd name="T10" fmla="*/ 52784 w 85"/>
                <a:gd name="T11" fmla="*/ 74396 h 208"/>
                <a:gd name="T12" fmla="*/ 79906 w 85"/>
                <a:gd name="T13" fmla="*/ 74396 h 208"/>
                <a:gd name="T14" fmla="*/ 79906 w 85"/>
                <a:gd name="T15" fmla="*/ 50207 h 208"/>
                <a:gd name="T16" fmla="*/ 52784 w 85"/>
                <a:gd name="T17" fmla="*/ 50207 h 208"/>
                <a:gd name="T18" fmla="*/ 52784 w 85"/>
                <a:gd name="T19" fmla="*/ 0 h 208"/>
                <a:gd name="T20" fmla="*/ 23562 w 85"/>
                <a:gd name="T21" fmla="*/ 0 h 208"/>
                <a:gd name="T22" fmla="*/ 23562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3562 w 85"/>
                <a:gd name="T29" fmla="*/ 74396 h 208"/>
                <a:gd name="T30" fmla="*/ 23562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5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Freeform 159"/>
            <p:cNvSpPr>
              <a:spLocks/>
            </p:cNvSpPr>
            <p:nvPr/>
          </p:nvSpPr>
          <p:spPr bwMode="auto">
            <a:xfrm>
              <a:off x="2387" y="3358"/>
              <a:ext cx="201" cy="491"/>
            </a:xfrm>
            <a:custGeom>
              <a:avLst/>
              <a:gdLst>
                <a:gd name="T0" fmla="*/ 24487 w 85"/>
                <a:gd name="T1" fmla="*/ 190652 h 208"/>
                <a:gd name="T2" fmla="*/ 25203 w 85"/>
                <a:gd name="T3" fmla="*/ 200559 h 208"/>
                <a:gd name="T4" fmla="*/ 58787 w 85"/>
                <a:gd name="T5" fmla="*/ 200559 h 208"/>
                <a:gd name="T6" fmla="*/ 58787 w 85"/>
                <a:gd name="T7" fmla="*/ 199662 h 208"/>
                <a:gd name="T8" fmla="*/ 54558 w 85"/>
                <a:gd name="T9" fmla="*/ 189103 h 208"/>
                <a:gd name="T10" fmla="*/ 54558 w 85"/>
                <a:gd name="T11" fmla="*/ 74396 h 208"/>
                <a:gd name="T12" fmla="*/ 83056 w 85"/>
                <a:gd name="T13" fmla="*/ 74396 h 208"/>
                <a:gd name="T14" fmla="*/ 83056 w 85"/>
                <a:gd name="T15" fmla="*/ 50207 h 208"/>
                <a:gd name="T16" fmla="*/ 54558 w 85"/>
                <a:gd name="T17" fmla="*/ 50207 h 208"/>
                <a:gd name="T18" fmla="*/ 54558 w 85"/>
                <a:gd name="T19" fmla="*/ 0 h 208"/>
                <a:gd name="T20" fmla="*/ 24487 w 85"/>
                <a:gd name="T21" fmla="*/ 0 h 208"/>
                <a:gd name="T22" fmla="*/ 24487 w 85"/>
                <a:gd name="T23" fmla="*/ 50207 h 208"/>
                <a:gd name="T24" fmla="*/ 0 w 85"/>
                <a:gd name="T25" fmla="*/ 50207 h 208"/>
                <a:gd name="T26" fmla="*/ 0 w 85"/>
                <a:gd name="T27" fmla="*/ 74396 h 208"/>
                <a:gd name="T28" fmla="*/ 24487 w 85"/>
                <a:gd name="T29" fmla="*/ 74396 h 208"/>
                <a:gd name="T30" fmla="*/ 24487 w 85"/>
                <a:gd name="T31" fmla="*/ 190652 h 20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"/>
                <a:gd name="T49" fmla="*/ 0 h 208"/>
                <a:gd name="T50" fmla="*/ 85 w 85"/>
                <a:gd name="T51" fmla="*/ 208 h 20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" h="208">
                  <a:moveTo>
                    <a:pt x="25" y="198"/>
                  </a:moveTo>
                  <a:cubicBezTo>
                    <a:pt x="25" y="201"/>
                    <a:pt x="25" y="205"/>
                    <a:pt x="26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8"/>
                    <a:pt x="60" y="207"/>
                    <a:pt x="60" y="207"/>
                  </a:cubicBezTo>
                  <a:cubicBezTo>
                    <a:pt x="57" y="205"/>
                    <a:pt x="56" y="201"/>
                    <a:pt x="56" y="196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5" y="77"/>
                    <a:pt x="25" y="77"/>
                    <a:pt x="25" y="77"/>
                  </a:cubicBezTo>
                  <a:lnTo>
                    <a:pt x="25" y="198"/>
                  </a:lnTo>
                  <a:close/>
                </a:path>
              </a:pathLst>
            </a:custGeom>
            <a:grp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" name="Freeform 160"/>
          <p:cNvSpPr>
            <a:spLocks noEditPoints="1"/>
          </p:cNvSpPr>
          <p:nvPr/>
        </p:nvSpPr>
        <p:spPr bwMode="auto">
          <a:xfrm>
            <a:off x="871538" y="836613"/>
            <a:ext cx="434975" cy="409575"/>
          </a:xfrm>
          <a:custGeom>
            <a:avLst/>
            <a:gdLst>
              <a:gd name="T0" fmla="*/ 2147483647 w 337"/>
              <a:gd name="T1" fmla="*/ 2147483647 h 315"/>
              <a:gd name="T2" fmla="*/ 2147483647 w 337"/>
              <a:gd name="T3" fmla="*/ 2147483647 h 315"/>
              <a:gd name="T4" fmla="*/ 2147483647 w 337"/>
              <a:gd name="T5" fmla="*/ 2147483647 h 315"/>
              <a:gd name="T6" fmla="*/ 2147483647 w 337"/>
              <a:gd name="T7" fmla="*/ 2147483647 h 315"/>
              <a:gd name="T8" fmla="*/ 2147483647 w 337"/>
              <a:gd name="T9" fmla="*/ 2147483647 h 315"/>
              <a:gd name="T10" fmla="*/ 2147483647 w 337"/>
              <a:gd name="T11" fmla="*/ 2147483647 h 315"/>
              <a:gd name="T12" fmla="*/ 2147483647 w 337"/>
              <a:gd name="T13" fmla="*/ 2147483647 h 315"/>
              <a:gd name="T14" fmla="*/ 2147483647 w 337"/>
              <a:gd name="T15" fmla="*/ 2147483647 h 315"/>
              <a:gd name="T16" fmla="*/ 2147483647 w 337"/>
              <a:gd name="T17" fmla="*/ 2147483647 h 315"/>
              <a:gd name="T18" fmla="*/ 2147483647 w 337"/>
              <a:gd name="T19" fmla="*/ 0 h 315"/>
              <a:gd name="T20" fmla="*/ 2147483647 w 337"/>
              <a:gd name="T21" fmla="*/ 2147483647 h 315"/>
              <a:gd name="T22" fmla="*/ 2147483647 w 337"/>
              <a:gd name="T23" fmla="*/ 2147483647 h 315"/>
              <a:gd name="T24" fmla="*/ 0 w 337"/>
              <a:gd name="T25" fmla="*/ 2147483647 h 315"/>
              <a:gd name="T26" fmla="*/ 2147483647 w 337"/>
              <a:gd name="T27" fmla="*/ 2147483647 h 315"/>
              <a:gd name="T28" fmla="*/ 2147483647 w 337"/>
              <a:gd name="T29" fmla="*/ 2147483647 h 315"/>
              <a:gd name="T30" fmla="*/ 2147483647 w 337"/>
              <a:gd name="T31" fmla="*/ 2147483647 h 315"/>
              <a:gd name="T32" fmla="*/ 2147483647 w 337"/>
              <a:gd name="T33" fmla="*/ 2147483647 h 315"/>
              <a:gd name="T34" fmla="*/ 2147483647 w 337"/>
              <a:gd name="T35" fmla="*/ 2147483647 h 315"/>
              <a:gd name="T36" fmla="*/ 2147483647 w 337"/>
              <a:gd name="T37" fmla="*/ 2147483647 h 315"/>
              <a:gd name="T38" fmla="*/ 2147483647 w 337"/>
              <a:gd name="T39" fmla="*/ 2147483647 h 315"/>
              <a:gd name="T40" fmla="*/ 2147483647 w 337"/>
              <a:gd name="T41" fmla="*/ 2147483647 h 315"/>
              <a:gd name="T42" fmla="*/ 2147483647 w 337"/>
              <a:gd name="T43" fmla="*/ 2147483647 h 315"/>
              <a:gd name="T44" fmla="*/ 2147483647 w 337"/>
              <a:gd name="T45" fmla="*/ 2147483647 h 31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37"/>
              <a:gd name="T70" fmla="*/ 0 h 315"/>
              <a:gd name="T71" fmla="*/ 337 w 337"/>
              <a:gd name="T72" fmla="*/ 315 h 31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37" h="315">
                <a:moveTo>
                  <a:pt x="287" y="255"/>
                </a:moveTo>
                <a:cubicBezTo>
                  <a:pt x="283" y="279"/>
                  <a:pt x="275" y="299"/>
                  <a:pt x="262" y="315"/>
                </a:cubicBezTo>
                <a:cubicBezTo>
                  <a:pt x="319" y="315"/>
                  <a:pt x="319" y="315"/>
                  <a:pt x="319" y="315"/>
                </a:cubicBezTo>
                <a:cubicBezTo>
                  <a:pt x="328" y="298"/>
                  <a:pt x="334" y="278"/>
                  <a:pt x="337" y="255"/>
                </a:cubicBezTo>
                <a:lnTo>
                  <a:pt x="287" y="255"/>
                </a:lnTo>
                <a:close/>
                <a:moveTo>
                  <a:pt x="284" y="123"/>
                </a:moveTo>
                <a:cubicBezTo>
                  <a:pt x="334" y="123"/>
                  <a:pt x="334" y="123"/>
                  <a:pt x="334" y="123"/>
                </a:cubicBezTo>
                <a:cubicBezTo>
                  <a:pt x="331" y="100"/>
                  <a:pt x="324" y="81"/>
                  <a:pt x="314" y="65"/>
                </a:cubicBezTo>
                <a:cubicBezTo>
                  <a:pt x="300" y="44"/>
                  <a:pt x="280" y="27"/>
                  <a:pt x="257" y="17"/>
                </a:cubicBezTo>
                <a:cubicBezTo>
                  <a:pt x="233" y="6"/>
                  <a:pt x="207" y="0"/>
                  <a:pt x="179" y="0"/>
                </a:cubicBezTo>
                <a:cubicBezTo>
                  <a:pt x="143" y="0"/>
                  <a:pt x="112" y="8"/>
                  <a:pt x="85" y="24"/>
                </a:cubicBezTo>
                <a:cubicBezTo>
                  <a:pt x="57" y="40"/>
                  <a:pt x="36" y="64"/>
                  <a:pt x="22" y="96"/>
                </a:cubicBezTo>
                <a:cubicBezTo>
                  <a:pt x="7" y="127"/>
                  <a:pt x="0" y="163"/>
                  <a:pt x="0" y="204"/>
                </a:cubicBezTo>
                <a:cubicBezTo>
                  <a:pt x="0" y="235"/>
                  <a:pt x="5" y="264"/>
                  <a:pt x="14" y="291"/>
                </a:cubicBezTo>
                <a:cubicBezTo>
                  <a:pt x="17" y="299"/>
                  <a:pt x="21" y="307"/>
                  <a:pt x="25" y="315"/>
                </a:cubicBezTo>
                <a:cubicBezTo>
                  <a:pt x="87" y="315"/>
                  <a:pt x="87" y="315"/>
                  <a:pt x="87" y="315"/>
                </a:cubicBezTo>
                <a:cubicBezTo>
                  <a:pt x="64" y="288"/>
                  <a:pt x="52" y="250"/>
                  <a:pt x="52" y="201"/>
                </a:cubicBezTo>
                <a:cubicBezTo>
                  <a:pt x="52" y="168"/>
                  <a:pt x="57" y="140"/>
                  <a:pt x="68" y="117"/>
                </a:cubicBezTo>
                <a:cubicBezTo>
                  <a:pt x="80" y="93"/>
                  <a:pt x="95" y="75"/>
                  <a:pt x="114" y="63"/>
                </a:cubicBezTo>
                <a:cubicBezTo>
                  <a:pt x="133" y="51"/>
                  <a:pt x="155" y="45"/>
                  <a:pt x="180" y="45"/>
                </a:cubicBezTo>
                <a:cubicBezTo>
                  <a:pt x="199" y="45"/>
                  <a:pt x="216" y="49"/>
                  <a:pt x="231" y="56"/>
                </a:cubicBezTo>
                <a:cubicBezTo>
                  <a:pt x="246" y="64"/>
                  <a:pt x="258" y="74"/>
                  <a:pt x="267" y="86"/>
                </a:cubicBezTo>
                <a:cubicBezTo>
                  <a:pt x="274" y="95"/>
                  <a:pt x="280" y="108"/>
                  <a:pt x="284" y="123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5" name="Rectangle 63"/>
          <p:cNvSpPr>
            <a:spLocks noChangeArrowheads="1"/>
          </p:cNvSpPr>
          <p:nvPr/>
        </p:nvSpPr>
        <p:spPr bwMode="auto">
          <a:xfrm>
            <a:off x="554879" y="1650107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01 </a:t>
            </a:r>
            <a:r>
              <a:rPr lang="en-US" altLang="ko-KR" dirty="0"/>
              <a:t>APM</a:t>
            </a:r>
            <a:r>
              <a:rPr lang="ko-KR" altLang="en-US" dirty="0"/>
              <a:t>의 개요와 설치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kumimoji="0" lang="en-US" altLang="ko-KR" b="1" dirty="0">
                <a:latin typeface="+mn-ea"/>
                <a:ea typeface="+mn-ea"/>
              </a:rPr>
              <a:t>02 </a:t>
            </a:r>
            <a:r>
              <a:rPr lang="en-US" altLang="ko-KR" dirty="0"/>
              <a:t>XE</a:t>
            </a:r>
            <a:r>
              <a:rPr lang="ko-KR" altLang="en-US" dirty="0"/>
              <a:t>를 활용한 웹 사이트 구축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03 </a:t>
            </a:r>
            <a:r>
              <a:rPr lang="en-US" altLang="ko-KR" dirty="0"/>
              <a:t>FTP </a:t>
            </a:r>
            <a:r>
              <a:rPr lang="ko-KR" altLang="en-US" dirty="0"/>
              <a:t>서버 설치와 </a:t>
            </a:r>
            <a:r>
              <a:rPr lang="ko-KR" altLang="en-US" dirty="0" smtClean="0"/>
              <a:t>운영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endParaRPr lang="ko-KR" altLang="en-US" dirty="0"/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endParaRPr kumimoji="0" lang="en-US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2-5 </a:t>
            </a:r>
            <a:r>
              <a:rPr lang="en-US" altLang="ko-KR" sz="1600" b="1" dirty="0">
                <a:solidFill>
                  <a:srgbClr val="FF0000"/>
                </a:solidFill>
              </a:rPr>
              <a:t>cd /</a:t>
            </a:r>
            <a:r>
              <a:rPr lang="en-US" altLang="ko-KR" sz="1600" b="1" dirty="0" err="1">
                <a:solidFill>
                  <a:srgbClr val="FF0000"/>
                </a:solidFill>
              </a:rPr>
              <a:t>var</a:t>
            </a:r>
            <a:r>
              <a:rPr lang="en-US" altLang="ko-KR" sz="1600" b="1" dirty="0">
                <a:solidFill>
                  <a:srgbClr val="FF0000"/>
                </a:solidFill>
              </a:rPr>
              <a:t>/www/html/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/modules/ </a:t>
            </a:r>
            <a:r>
              <a:rPr lang="ko-KR" altLang="en-US" sz="1600" dirty="0"/>
              <a:t>명령과 </a:t>
            </a:r>
            <a:r>
              <a:rPr lang="en-US" altLang="ko-KR" sz="1600" b="1" dirty="0">
                <a:solidFill>
                  <a:srgbClr val="FF0000"/>
                </a:solidFill>
              </a:rPr>
              <a:t>ls </a:t>
            </a:r>
            <a:r>
              <a:rPr lang="ko-KR" altLang="en-US" sz="1600" dirty="0" smtClean="0"/>
              <a:t>명령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게시판 용도로 사용할 </a:t>
            </a:r>
            <a:r>
              <a:rPr lang="en-US" altLang="ko-KR" sz="1600" dirty="0"/>
              <a:t>board</a:t>
            </a:r>
            <a:r>
              <a:rPr lang="ko-KR" altLang="en-US" sz="1600" dirty="0"/>
              <a:t>라는 디렉터리가 있는지 확인</a:t>
            </a:r>
            <a:r>
              <a:rPr lang="en-US" altLang="ko-KR" sz="1600" dirty="0" smtClean="0"/>
              <a:t>        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6" y="1538790"/>
            <a:ext cx="7009524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7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2-6 </a:t>
            </a:r>
            <a:r>
              <a:rPr lang="ko-KR" altLang="en-US" sz="1600" dirty="0"/>
              <a:t>다음 명령과 </a:t>
            </a:r>
            <a:r>
              <a:rPr lang="en-US" altLang="ko-KR" sz="1600" dirty="0"/>
              <a:t>SQL</a:t>
            </a:r>
            <a:r>
              <a:rPr lang="ko-KR" altLang="en-US" sz="1600" dirty="0" smtClean="0"/>
              <a:t>문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XE</a:t>
            </a:r>
            <a:r>
              <a:rPr lang="ko-KR" altLang="en-US" sz="1600" dirty="0"/>
              <a:t>에서 이용할 데이터베이스 사용자 </a:t>
            </a:r>
            <a:r>
              <a:rPr lang="en-US" altLang="ko-KR" sz="1600" dirty="0" err="1"/>
              <a:t>xeUser</a:t>
            </a:r>
            <a:r>
              <a:rPr lang="ko-KR" altLang="en-US" sz="1600" dirty="0"/>
              <a:t>와 </a:t>
            </a:r>
            <a:r>
              <a:rPr lang="en-US" altLang="ko-KR" sz="1600" dirty="0" err="1" smtClean="0"/>
              <a:t>xeDB</a:t>
            </a:r>
            <a:r>
              <a:rPr lang="ko-KR" altLang="en-US" sz="1600" dirty="0" smtClean="0"/>
              <a:t> 데이터베이스 생성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89" y="1459281"/>
            <a:ext cx="5391150" cy="1504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89" y="2999874"/>
            <a:ext cx="6411584" cy="38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/>
              <a:t>Client</a:t>
            </a:r>
            <a:r>
              <a:rPr lang="ko-KR" altLang="en-US" sz="1600" dirty="0"/>
              <a:t>에서 웹 서버에 접속하여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ko-KR" altLang="en-US" sz="1600" dirty="0"/>
              <a:t>웹 </a:t>
            </a:r>
            <a:r>
              <a:rPr lang="ko-KR" altLang="en-US" sz="1600" dirty="0" smtClean="0"/>
              <a:t>브라우저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en-US" altLang="ko-KR" sz="1600" dirty="0"/>
              <a:t>[</a:t>
            </a:r>
            <a:r>
              <a:rPr lang="ko-KR" altLang="en-US" sz="1600" dirty="0"/>
              <a:t>설치 언어 선택</a:t>
            </a:r>
            <a:r>
              <a:rPr lang="en-US" altLang="ko-KR" sz="1600" dirty="0"/>
              <a:t>]</a:t>
            </a:r>
            <a:r>
              <a:rPr lang="ko-KR" altLang="en-US" sz="1600" dirty="0"/>
              <a:t>에서 ‘한국어</a:t>
            </a:r>
            <a:r>
              <a:rPr lang="ko-KR" altLang="en-US" sz="1600" dirty="0" smtClean="0"/>
              <a:t>’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나중에 관리자 사이트에 다시 접속하려면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xe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/admin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접속하면 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3-2 [</a:t>
            </a:r>
            <a:r>
              <a:rPr lang="ko-KR" altLang="en-US" sz="1600" dirty="0"/>
              <a:t>사용권 동의</a:t>
            </a:r>
            <a:r>
              <a:rPr lang="en-US" altLang="ko-KR" sz="1600" dirty="0"/>
              <a:t>]</a:t>
            </a:r>
            <a:r>
              <a:rPr lang="ko-KR" altLang="en-US" sz="1600" dirty="0" smtClean="0"/>
              <a:t>에서 </a:t>
            </a:r>
            <a:r>
              <a:rPr lang="ko-KR" altLang="en-US" sz="1600" dirty="0"/>
              <a:t>사용권에 동의하고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2168860"/>
            <a:ext cx="7723809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9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3-3 [</a:t>
            </a:r>
            <a:r>
              <a:rPr lang="ko-KR" altLang="en-US" sz="1600" dirty="0"/>
              <a:t>설치 조건 확인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모든 필수 설치 조건을 만족하는지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/>
              <a:t>설치를 진행합니다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448780"/>
            <a:ext cx="7638095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7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3-4 [DB </a:t>
            </a:r>
            <a:r>
              <a:rPr lang="ko-KR" altLang="en-US" sz="1600" dirty="0"/>
              <a:t>선택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‘</a:t>
            </a:r>
            <a:r>
              <a:rPr lang="en-US" altLang="ko-KR" sz="1600" dirty="0" err="1"/>
              <a:t>mysqli</a:t>
            </a:r>
            <a:r>
              <a:rPr lang="en-US" altLang="ko-KR" sz="1600" dirty="0"/>
              <a:t>’</a:t>
            </a:r>
            <a:r>
              <a:rPr lang="ko-KR" altLang="en-US" sz="1600" dirty="0"/>
              <a:t>가 선택된 상태로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3-5 [DB </a:t>
            </a:r>
            <a:r>
              <a:rPr lang="ko-KR" altLang="en-US" sz="1600" dirty="0"/>
              <a:t>정보 입력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DB </a:t>
            </a:r>
            <a:r>
              <a:rPr lang="ko-KR" altLang="en-US" sz="1600" dirty="0"/>
              <a:t>아이디에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xeUser</a:t>
            </a:r>
            <a:r>
              <a:rPr lang="en-US" altLang="ko-KR" sz="1600" dirty="0"/>
              <a:t>’, DB </a:t>
            </a:r>
            <a:r>
              <a:rPr lang="ko-KR" altLang="en-US" sz="1600" dirty="0" smtClean="0"/>
              <a:t>암호에 </a:t>
            </a:r>
            <a:r>
              <a:rPr lang="ko-KR" altLang="en-US" sz="1600" dirty="0"/>
              <a:t>‘</a:t>
            </a:r>
            <a:r>
              <a:rPr lang="en-US" altLang="ko-KR" sz="1600" b="1" dirty="0">
                <a:solidFill>
                  <a:srgbClr val="FF0000"/>
                </a:solidFill>
              </a:rPr>
              <a:t>1234</a:t>
            </a:r>
            <a:r>
              <a:rPr lang="en-US" altLang="ko-KR" sz="1600" dirty="0"/>
              <a:t>’, DB </a:t>
            </a:r>
            <a:r>
              <a:rPr lang="ko-KR" altLang="en-US" sz="1600" dirty="0"/>
              <a:t>이름에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xeDB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나머지 값은 그대로 둔 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0" r="2469" b="20531"/>
          <a:stretch/>
        </p:blipFill>
        <p:spPr>
          <a:xfrm>
            <a:off x="836586" y="1133745"/>
            <a:ext cx="7012014" cy="2192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" r="2612" b="27226"/>
          <a:stretch/>
        </p:blipFill>
        <p:spPr>
          <a:xfrm>
            <a:off x="836586" y="4194085"/>
            <a:ext cx="7031133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8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3-6 [</a:t>
            </a:r>
            <a:r>
              <a:rPr lang="ko-KR" altLang="en-US" sz="1600" dirty="0"/>
              <a:t>환경 설정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시간이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‘</a:t>
            </a:r>
            <a:r>
              <a:rPr lang="en-US" altLang="ko-KR" sz="1600" dirty="0"/>
              <a:t>[GMT +09:00] Korea Standard Time, Japan Standard Time’ </a:t>
            </a:r>
            <a:r>
              <a:rPr lang="ko-KR" altLang="en-US" sz="1600" dirty="0"/>
              <a:t>으로 되어 있는지 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다음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r>
              <a:rPr lang="en-US" altLang="ko-KR" sz="1600" dirty="0" smtClean="0"/>
              <a:t> 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45"/>
          <a:stretch/>
        </p:blipFill>
        <p:spPr>
          <a:xfrm>
            <a:off x="881590" y="1808820"/>
            <a:ext cx="7647619" cy="17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3-7 [</a:t>
            </a:r>
            <a:r>
              <a:rPr lang="ko-KR" altLang="en-US" sz="1600" dirty="0"/>
              <a:t>관리자 정보 입력</a:t>
            </a:r>
            <a:r>
              <a:rPr lang="en-US" altLang="ko-KR" sz="1600" dirty="0"/>
              <a:t>]</a:t>
            </a:r>
            <a:r>
              <a:rPr lang="ko-KR" altLang="en-US" sz="1600" dirty="0"/>
              <a:t>에서는 </a:t>
            </a:r>
            <a:r>
              <a:rPr lang="ko-KR" altLang="en-US" sz="1600" dirty="0" smtClean="0"/>
              <a:t>관리자 정보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Client </a:t>
            </a:r>
            <a:r>
              <a:rPr lang="ko-KR" altLang="en-US" sz="1600" dirty="0" err="1" smtClean="0"/>
              <a:t>가상머신의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한글</a:t>
            </a:r>
            <a:r>
              <a:rPr lang="en-US" altLang="ko-KR" sz="1600" dirty="0"/>
              <a:t>/</a:t>
            </a:r>
            <a:r>
              <a:rPr lang="ko-KR" altLang="en-US" sz="1600" dirty="0"/>
              <a:t>영문 전환은 </a:t>
            </a:r>
            <a:r>
              <a:rPr lang="en-US" altLang="ko-KR" sz="1600" dirty="0" smtClean="0"/>
              <a:t>[</a:t>
            </a:r>
            <a:r>
              <a:rPr lang="ko-KR" altLang="en-US" sz="1600" dirty="0" smtClean="0"/>
              <a:t>한</a:t>
            </a:r>
            <a:r>
              <a:rPr lang="en-US" altLang="ko-KR" sz="1600" dirty="0"/>
              <a:t>/</a:t>
            </a:r>
            <a:r>
              <a:rPr lang="ko-KR" altLang="en-US" sz="1600" dirty="0" smtClean="0"/>
              <a:t>영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키 누르면 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정보를 모두 입력한 후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완료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0"/>
          <a:stretch/>
        </p:blipFill>
        <p:spPr>
          <a:xfrm>
            <a:off x="836585" y="1808820"/>
            <a:ext cx="7638095" cy="41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07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XE </a:t>
            </a:r>
            <a:r>
              <a:rPr lang="ko-KR" altLang="en-US" sz="1600" dirty="0"/>
              <a:t>관리를 위한 초기 화면 설정하기</a:t>
            </a:r>
            <a:r>
              <a:rPr lang="en-US" altLang="ko-KR" sz="1600" dirty="0" smtClean="0"/>
              <a:t>   </a:t>
            </a:r>
          </a:p>
          <a:p>
            <a:pPr marL="93662" indent="0">
              <a:buNone/>
            </a:pPr>
            <a:r>
              <a:rPr lang="en-US" altLang="ko-KR" sz="1600" dirty="0" smtClean="0"/>
              <a:t>  4-1 </a:t>
            </a:r>
            <a:r>
              <a:rPr lang="ko-KR" altLang="en-US" sz="1600" dirty="0"/>
              <a:t>초기 화면이 </a:t>
            </a:r>
            <a:r>
              <a:rPr lang="ko-KR" altLang="en-US" sz="1600" dirty="0" smtClean="0"/>
              <a:t>출력됨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4-2 </a:t>
            </a:r>
            <a:r>
              <a:rPr lang="ko-KR" altLang="en-US" sz="1600" dirty="0"/>
              <a:t>아래로 스크롤하여 사이트 제목 </a:t>
            </a:r>
            <a:r>
              <a:rPr lang="ko-KR" altLang="en-US" sz="1600" dirty="0" smtClean="0"/>
              <a:t>바꾸기 아이콘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21"/>
          <a:stretch/>
        </p:blipFill>
        <p:spPr>
          <a:xfrm>
            <a:off x="791580" y="1448780"/>
            <a:ext cx="7527651" cy="2340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9"/>
          <a:stretch/>
        </p:blipFill>
        <p:spPr>
          <a:xfrm>
            <a:off x="789994" y="4194085"/>
            <a:ext cx="7529237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3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/>
              <a:t>사이트 제목을 적절히 바꾸고 아래로 스크롤하여 아래에서 첫 번째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4-4 [</a:t>
            </a:r>
            <a:r>
              <a:rPr lang="ko-KR" altLang="en-US" sz="1600" dirty="0"/>
              <a:t>사이트 제작</a:t>
            </a:r>
            <a:r>
              <a:rPr lang="en-US" altLang="ko-KR" sz="1600" dirty="0"/>
              <a:t>/</a:t>
            </a:r>
            <a:r>
              <a:rPr lang="ko-KR" altLang="en-US" sz="1600" dirty="0"/>
              <a:t>편집</a:t>
            </a:r>
            <a:r>
              <a:rPr lang="en-US" altLang="ko-KR" sz="1600" dirty="0"/>
              <a:t>]-[</a:t>
            </a:r>
            <a:r>
              <a:rPr lang="ko-KR" altLang="en-US" sz="1600" dirty="0"/>
              <a:t>사이트 메뉴 편집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Main menu</a:t>
            </a:r>
            <a:r>
              <a:rPr lang="ko-KR" altLang="en-US" sz="1600" dirty="0"/>
              <a:t>의 </a:t>
            </a:r>
            <a:r>
              <a:rPr lang="en-US" altLang="ko-KR" sz="1600" dirty="0"/>
              <a:t>[Welcome Page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더블클릭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[</a:t>
            </a:r>
            <a:r>
              <a:rPr lang="ko-KR" altLang="en-US" sz="1600" dirty="0"/>
              <a:t>메뉴 추가</a:t>
            </a:r>
            <a:r>
              <a:rPr lang="en-US" altLang="ko-KR" sz="1600" dirty="0"/>
              <a:t>]-[</a:t>
            </a:r>
            <a:r>
              <a:rPr lang="ko-KR" altLang="en-US" sz="1600" dirty="0"/>
              <a:t>게시판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게시판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 메뉴 이름에 ‘자유게시판</a:t>
            </a:r>
            <a:r>
              <a:rPr lang="ko-KR" altLang="en-US" sz="1600" dirty="0" smtClean="0"/>
              <a:t>’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확인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→ [</a:t>
            </a:r>
            <a:r>
              <a:rPr lang="ko-KR" altLang="en-US" sz="1600" dirty="0"/>
              <a:t>사이트 메뉴 편집</a:t>
            </a:r>
            <a:r>
              <a:rPr lang="en-US" altLang="ko-KR" sz="1600" dirty="0"/>
              <a:t>]</a:t>
            </a:r>
            <a:r>
              <a:rPr lang="ko-KR" altLang="en-US" sz="1600" dirty="0"/>
              <a:t>에 </a:t>
            </a:r>
            <a:r>
              <a:rPr lang="en-US" altLang="ko-KR" sz="1600" dirty="0"/>
              <a:t>[</a:t>
            </a:r>
            <a:r>
              <a:rPr lang="ko-KR" altLang="en-US" sz="1600" dirty="0"/>
              <a:t>자유게시판</a:t>
            </a:r>
            <a:r>
              <a:rPr lang="en-US" altLang="ko-KR" sz="1600" dirty="0"/>
              <a:t>]</a:t>
            </a:r>
            <a:r>
              <a:rPr lang="ko-KR" altLang="en-US" sz="1600" dirty="0"/>
              <a:t>이 추가될 것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0"/>
          <a:stretch/>
        </p:blipFill>
        <p:spPr>
          <a:xfrm>
            <a:off x="881590" y="1133745"/>
            <a:ext cx="7110790" cy="2340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1" y="4599130"/>
            <a:ext cx="7515835" cy="21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0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4-5 </a:t>
            </a:r>
            <a:r>
              <a:rPr lang="ko-KR" altLang="en-US" sz="1600" dirty="0"/>
              <a:t>왼쪽 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사이트 디자인 설정</a:t>
            </a:r>
            <a:r>
              <a:rPr lang="en-US" altLang="ko-KR" sz="1600" dirty="0"/>
              <a:t>]-[</a:t>
            </a:r>
            <a:r>
              <a:rPr lang="ko-KR" altLang="en-US" sz="1600" dirty="0"/>
              <a:t>레이아웃</a:t>
            </a:r>
            <a:r>
              <a:rPr lang="en-US" altLang="ko-KR" sz="1600" dirty="0"/>
              <a:t>]-[</a:t>
            </a:r>
            <a:r>
              <a:rPr lang="ko-KR" altLang="en-US" sz="1600" dirty="0"/>
              <a:t>기본 레이아웃</a:t>
            </a:r>
            <a:r>
              <a:rPr lang="en-US" altLang="ko-KR" sz="1600" dirty="0"/>
              <a:t>]-[</a:t>
            </a:r>
            <a:r>
              <a:rPr lang="ko-KR" altLang="en-US" sz="1600" dirty="0"/>
              <a:t>상세 설정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창에서는 적당히 설정한 </a:t>
            </a:r>
            <a:r>
              <a:rPr lang="ko-KR" altLang="en-US" sz="1600" dirty="0" smtClean="0"/>
              <a:t>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전역 네비게이션 바로 ‘</a:t>
            </a:r>
            <a:r>
              <a:rPr lang="en-US" altLang="ko-KR" sz="1600" dirty="0"/>
              <a:t>Main menu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선택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이어 </a:t>
            </a:r>
            <a:r>
              <a:rPr lang="en-US" altLang="ko-KR" sz="1600" dirty="0" smtClean="0"/>
              <a:t>&lt;PC </a:t>
            </a:r>
            <a:r>
              <a:rPr lang="ko-KR" altLang="en-US" sz="1600" dirty="0" smtClean="0"/>
              <a:t>설정 저장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4" y="1853825"/>
            <a:ext cx="748629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9"/>
          <p:cNvSpPr>
            <a:spLocks noChangeShapeType="1"/>
          </p:cNvSpPr>
          <p:nvPr/>
        </p:nvSpPr>
        <p:spPr bwMode="auto">
          <a:xfrm flipH="1">
            <a:off x="338138" y="1231900"/>
            <a:ext cx="8805862" cy="0"/>
          </a:xfrm>
          <a:prstGeom prst="line">
            <a:avLst/>
          </a:prstGeom>
          <a:noFill/>
          <a:ln w="28575">
            <a:solidFill>
              <a:schemeClr val="accent6"/>
            </a:solidFill>
            <a:round/>
            <a:headEnd/>
            <a:tailEnd/>
          </a:ln>
        </p:spPr>
        <p:txBody>
          <a:bodyPr wrap="square" rIns="36000">
            <a:spAutoFit/>
          </a:bodyPr>
          <a:lstStyle/>
          <a:p>
            <a:endParaRPr lang="ko-KR" altLang="en-US"/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auto">
          <a:xfrm>
            <a:off x="554879" y="692696"/>
            <a:ext cx="3912996" cy="539204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252000" tIns="45696" rIns="91390" bIns="45696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000" b="1" dirty="0">
                <a:solidFill>
                  <a:schemeClr val="accent6"/>
                </a:solidFill>
                <a:latin typeface="+mn-lt"/>
                <a:ea typeface="+mn-ea"/>
              </a:rPr>
              <a:t>학습목표</a:t>
            </a:r>
            <a:endParaRPr kumimoji="0" lang="en-US" altLang="en-US" sz="3000" b="1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7" name="Rectangle 63"/>
          <p:cNvSpPr>
            <a:spLocks noChangeArrowheads="1"/>
          </p:cNvSpPr>
          <p:nvPr/>
        </p:nvSpPr>
        <p:spPr bwMode="auto">
          <a:xfrm>
            <a:off x="554879" y="1556792"/>
            <a:ext cx="8187182" cy="2592288"/>
          </a:xfrm>
          <a:prstGeom prst="roundRect">
            <a:avLst>
              <a:gd name="adj" fmla="val 16667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180000" tIns="45696" rIns="91390" bIns="45696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APM</a:t>
            </a:r>
            <a:r>
              <a:rPr lang="ko-KR" altLang="en-US" dirty="0"/>
              <a:t>을 이해하고 웹 서버를 설치한다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XE</a:t>
            </a:r>
            <a:r>
              <a:rPr lang="ko-KR" altLang="en-US" dirty="0"/>
              <a:t>를 활용하여 웹 사이트를 구축하는 방법을 </a:t>
            </a:r>
            <a:r>
              <a:rPr lang="ko-KR" altLang="en-US" dirty="0" smtClean="0"/>
              <a:t>익힌다</a:t>
            </a:r>
            <a:r>
              <a:rPr lang="en-US" altLang="ko-KR" dirty="0" smtClean="0"/>
              <a:t>.</a:t>
            </a:r>
            <a:endParaRPr kumimoji="0"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FTP </a:t>
            </a:r>
            <a:r>
              <a:rPr lang="ko-KR" altLang="en-US" dirty="0"/>
              <a:t>서버를 설치하고 설정을 </a:t>
            </a:r>
            <a:r>
              <a:rPr lang="ko-KR" altLang="en-US" dirty="0" smtClean="0"/>
              <a:t>변경한다</a:t>
            </a:r>
            <a:r>
              <a:rPr lang="en-US" altLang="ko-KR" dirty="0"/>
              <a:t>.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4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4-6 </a:t>
            </a:r>
            <a:r>
              <a:rPr lang="ko-KR" altLang="en-US" sz="1600" dirty="0"/>
              <a:t>웹 브라우저를 모두 종료한 후 다시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조금 전에 생성한 </a:t>
            </a:r>
            <a:r>
              <a:rPr lang="en-US" altLang="ko-KR" sz="1600" dirty="0"/>
              <a:t>[</a:t>
            </a:r>
            <a:r>
              <a:rPr lang="ko-KR" altLang="en-US" sz="1600" dirty="0"/>
              <a:t>자유게시판</a:t>
            </a:r>
            <a:r>
              <a:rPr lang="en-US" altLang="ko-KR" sz="1600" dirty="0"/>
              <a:t>]</a:t>
            </a:r>
            <a:r>
              <a:rPr lang="ko-KR" altLang="en-US" sz="1600" dirty="0"/>
              <a:t>에 이어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쓰기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3243" b="7834"/>
          <a:stretch/>
        </p:blipFill>
        <p:spPr>
          <a:xfrm>
            <a:off x="746575" y="1493785"/>
            <a:ext cx="7785865" cy="45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4-7 </a:t>
            </a:r>
            <a:r>
              <a:rPr lang="ko-KR" altLang="en-US" sz="1600" dirty="0"/>
              <a:t>글과 </a:t>
            </a:r>
            <a:r>
              <a:rPr lang="en-US" altLang="ko-KR" sz="1600" dirty="0"/>
              <a:t>2MB </a:t>
            </a:r>
            <a:r>
              <a:rPr lang="ko-KR" altLang="en-US" sz="1600" dirty="0"/>
              <a:t>미만의 </a:t>
            </a:r>
            <a:r>
              <a:rPr lang="ko-KR" altLang="en-US" sz="1600" dirty="0" smtClean="0"/>
              <a:t>파일 업로드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글을 </a:t>
            </a:r>
            <a:r>
              <a:rPr lang="ko-KR" altLang="en-US" sz="1600" dirty="0"/>
              <a:t>입력하고 파일을 첨부한 </a:t>
            </a:r>
            <a:r>
              <a:rPr lang="ko-KR" altLang="en-US" sz="1600" dirty="0" smtClean="0"/>
              <a:t>후 </a:t>
            </a:r>
            <a:r>
              <a:rPr lang="ko-KR" altLang="en-US" sz="1600" dirty="0"/>
              <a:t>작성자와 </a:t>
            </a:r>
            <a:r>
              <a:rPr lang="ko-KR" altLang="en-US" sz="1600" dirty="0" smtClean="0"/>
              <a:t>비밀번호도 입력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등록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493785"/>
            <a:ext cx="7618544" cy="4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189020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4-8 &lt;</a:t>
            </a:r>
            <a:r>
              <a:rPr lang="ko-KR" altLang="en-US" sz="1600" dirty="0" smtClean="0"/>
              <a:t>목록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클릭하면 등록한 글의 목록이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4-9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/admin</a:t>
            </a:r>
            <a:r>
              <a:rPr lang="ko-KR" altLang="en-US" sz="1600" dirty="0"/>
              <a:t>에 관리자로 접속하면 </a:t>
            </a:r>
            <a:r>
              <a:rPr lang="ko-KR" altLang="en-US" sz="1600" dirty="0" smtClean="0"/>
              <a:t>게시판 </a:t>
            </a:r>
            <a:r>
              <a:rPr lang="ko-KR" altLang="en-US" sz="1600" dirty="0"/>
              <a:t>화면</a:t>
            </a:r>
            <a:r>
              <a:rPr lang="en-US" altLang="ko-KR" sz="1600" dirty="0"/>
              <a:t>, </a:t>
            </a:r>
            <a:r>
              <a:rPr lang="ko-KR" altLang="en-US" sz="1600" dirty="0"/>
              <a:t>모양 등의 </a:t>
            </a:r>
            <a:r>
              <a:rPr lang="ko-KR" altLang="en-US" sz="1600" dirty="0" smtClean="0"/>
              <a:t>옵션 변경 가능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4-10 </a:t>
            </a:r>
            <a:r>
              <a:rPr lang="ko-KR" altLang="en-US" sz="1600" dirty="0"/>
              <a:t>게시판에 </a:t>
            </a:r>
            <a:r>
              <a:rPr lang="en-US" altLang="ko-KR" sz="1600" dirty="0"/>
              <a:t>2MB </a:t>
            </a:r>
            <a:r>
              <a:rPr lang="ko-KR" altLang="en-US" sz="1600" dirty="0"/>
              <a:t>이상의 파일을 첨부하면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 </a:t>
            </a:r>
            <a:r>
              <a:rPr lang="ko-KR" altLang="en-US" sz="1600" dirty="0" smtClean="0"/>
              <a:t>다음과 </a:t>
            </a:r>
            <a:r>
              <a:rPr lang="ko-KR" altLang="en-US" sz="1600" dirty="0"/>
              <a:t>같은 메시지가 나타남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36"/>
          <a:stretch/>
        </p:blipFill>
        <p:spPr>
          <a:xfrm>
            <a:off x="929240" y="1182465"/>
            <a:ext cx="6750750" cy="2741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7" b="6935"/>
          <a:stretch/>
        </p:blipFill>
        <p:spPr>
          <a:xfrm>
            <a:off x="929240" y="3924055"/>
            <a:ext cx="6750750" cy="1171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690118"/>
            <a:ext cx="1800200" cy="9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6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 lnSpcReduction="10000"/>
          </a:bodyPr>
          <a:lstStyle/>
          <a:p>
            <a:pPr marL="93662" indent="0">
              <a:buNone/>
            </a:pPr>
            <a:r>
              <a:rPr lang="en-US" altLang="ko-KR" sz="1600" dirty="0" smtClean="0"/>
              <a:t>5. </a:t>
            </a:r>
            <a:r>
              <a:rPr lang="ko-KR" altLang="en-US" sz="1600" dirty="0"/>
              <a:t>파일이 업로드되도록 </a:t>
            </a:r>
            <a:r>
              <a:rPr lang="en-US" altLang="ko-KR" sz="1600" dirty="0"/>
              <a:t>PHP </a:t>
            </a:r>
            <a:r>
              <a:rPr lang="ko-KR" altLang="en-US" sz="1600" dirty="0"/>
              <a:t>설정 </a:t>
            </a:r>
            <a:r>
              <a:rPr lang="ko-KR" altLang="en-US" sz="1600" dirty="0" smtClean="0"/>
              <a:t>변경하기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5-1 vi </a:t>
            </a:r>
            <a:r>
              <a:rPr lang="ko-KR" altLang="en-US" sz="1600" dirty="0"/>
              <a:t>에디터로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php</a:t>
            </a:r>
            <a:r>
              <a:rPr lang="en-US" altLang="ko-KR" sz="1600" dirty="0"/>
              <a:t>/7.2/apache2/php.ini </a:t>
            </a:r>
            <a:r>
              <a:rPr lang="ko-KR" altLang="en-US" sz="1600" dirty="0" smtClean="0"/>
              <a:t>파일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행 번호를 표시한 후 </a:t>
            </a:r>
            <a:r>
              <a:rPr lang="ko-KR" altLang="en-US" sz="1600" dirty="0" smtClean="0"/>
              <a:t>다음 행 수정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vi </a:t>
            </a:r>
            <a:r>
              <a:rPr lang="ko-KR" altLang="en-US" sz="1600" dirty="0"/>
              <a:t>에디터에서 행 번호를 표시하고 싶다면 </a:t>
            </a:r>
            <a:r>
              <a:rPr lang="en-US" altLang="ko-KR" sz="1600" dirty="0" smtClean="0"/>
              <a:t>Esc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누르고 ‘</a:t>
            </a:r>
            <a:r>
              <a:rPr lang="en-US" altLang="ko-KR" sz="1600" b="1" dirty="0">
                <a:solidFill>
                  <a:srgbClr val="FF0000"/>
                </a:solidFill>
              </a:rPr>
              <a:t>:set number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en-US" altLang="ko-KR" sz="1600" dirty="0" smtClean="0"/>
              <a:t> Esc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누르고 ‘</a:t>
            </a:r>
            <a:r>
              <a:rPr lang="en-US" altLang="ko-KR" sz="1600" b="1" dirty="0">
                <a:solidFill>
                  <a:srgbClr val="FF0000"/>
                </a:solidFill>
              </a:rPr>
              <a:t>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입력하면 </a:t>
            </a:r>
            <a:r>
              <a:rPr lang="ko-KR" altLang="en-US" sz="1600" dirty="0" smtClean="0"/>
              <a:t>저장됨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</a:t>
            </a:r>
            <a:r>
              <a:rPr lang="en-US" altLang="ko-KR" sz="1600" dirty="0"/>
              <a:t>5-2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restart apache2 </a:t>
            </a:r>
            <a:r>
              <a:rPr lang="ko-KR" altLang="en-US" sz="1600" dirty="0"/>
              <a:t>명령으로 웹 </a:t>
            </a:r>
            <a:r>
              <a:rPr lang="ko-KR" altLang="en-US" sz="1600" dirty="0" smtClean="0"/>
              <a:t>서비스 </a:t>
            </a:r>
            <a:r>
              <a:rPr lang="ko-KR" altLang="en-US" sz="1600" dirty="0"/>
              <a:t>다시 시작</a:t>
            </a:r>
            <a:endParaRPr lang="en-US" altLang="ko-KR" sz="1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123855"/>
            <a:ext cx="41719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9"/>
          <a:stretch/>
        </p:blipFill>
        <p:spPr>
          <a:xfrm>
            <a:off x="770350" y="2978951"/>
            <a:ext cx="6906996" cy="3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8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6. Client</a:t>
            </a:r>
            <a:r>
              <a:rPr lang="ko-KR" altLang="en-US" sz="1600" dirty="0"/>
              <a:t>에서 대용량 파일 </a:t>
            </a:r>
            <a:r>
              <a:rPr lang="ko-KR" altLang="en-US" sz="1600" dirty="0" smtClean="0"/>
              <a:t>업로드하기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6-1 </a:t>
            </a:r>
            <a:r>
              <a:rPr lang="ko-KR" altLang="en-US" sz="1600" dirty="0"/>
              <a:t>웹 서버의 대용량 파일 업로드를 허용했지만 </a:t>
            </a:r>
            <a:r>
              <a:rPr lang="en-US" altLang="ko-KR" sz="1600" dirty="0"/>
              <a:t>XE</a:t>
            </a:r>
            <a:r>
              <a:rPr lang="ko-KR" altLang="en-US" sz="1600" dirty="0"/>
              <a:t>에서도 </a:t>
            </a:r>
            <a:r>
              <a:rPr lang="ko-KR" altLang="en-US" sz="1600" dirty="0" smtClean="0"/>
              <a:t>설정 변경해야 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6-2 </a:t>
            </a:r>
            <a:r>
              <a:rPr lang="ko-KR" altLang="en-US" sz="1600" dirty="0"/>
              <a:t>웹 브라우저를 모두 닫고 다시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/admin/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XE </a:t>
            </a:r>
            <a:r>
              <a:rPr lang="ko-KR" altLang="en-US" sz="1600" dirty="0" smtClean="0"/>
              <a:t>관리자로 로그인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실습에서는 </a:t>
            </a:r>
            <a:r>
              <a:rPr lang="en-US" altLang="ko-KR" sz="1600" dirty="0">
                <a:hlinkClick r:id="rId2"/>
              </a:rPr>
              <a:t>cook@hanbit.co.kr</a:t>
            </a:r>
            <a:r>
              <a:rPr lang="ko-KR" altLang="en-US" sz="1600" dirty="0" smtClean="0"/>
              <a:t>로 진행</a:t>
            </a:r>
            <a:r>
              <a:rPr lang="en-US" altLang="ko-KR" sz="1600" dirty="0" smtClean="0"/>
              <a:t>)</a:t>
            </a:r>
          </a:p>
          <a:p>
            <a:pPr marL="93662" indent="0">
              <a:buNone/>
            </a:pPr>
            <a:r>
              <a:rPr lang="en-US" altLang="ko-KR" sz="1600" dirty="0"/>
              <a:t>   6-3 [</a:t>
            </a:r>
            <a:r>
              <a:rPr lang="ko-KR" altLang="en-US" sz="1600" dirty="0"/>
              <a:t>대시보드</a:t>
            </a:r>
            <a:r>
              <a:rPr lang="en-US" altLang="ko-KR" sz="1600" dirty="0"/>
              <a:t>]</a:t>
            </a:r>
            <a:r>
              <a:rPr lang="ko-KR" altLang="en-US" sz="1600" dirty="0"/>
              <a:t>의 </a:t>
            </a:r>
            <a:r>
              <a:rPr lang="en-US" altLang="ko-KR" sz="1600" dirty="0"/>
              <a:t>[</a:t>
            </a:r>
            <a:r>
              <a:rPr lang="ko-KR" altLang="en-US" sz="1600" dirty="0"/>
              <a:t>설정</a:t>
            </a:r>
            <a:r>
              <a:rPr lang="en-US" altLang="ko-KR" sz="1600" dirty="0"/>
              <a:t>]-[</a:t>
            </a:r>
            <a:r>
              <a:rPr lang="ko-KR" altLang="en-US" sz="1600" dirty="0"/>
              <a:t>파일 업로드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크기 제한과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문서 </a:t>
            </a:r>
            <a:r>
              <a:rPr lang="ko-KR" altLang="en-US" sz="1600" dirty="0"/>
              <a:t>첨부 제한을 </a:t>
            </a:r>
            <a:r>
              <a:rPr lang="en-US" altLang="ko-KR" sz="1600" dirty="0"/>
              <a:t>300</a:t>
            </a:r>
            <a:r>
              <a:rPr lang="ko-KR" altLang="en-US" sz="1600" dirty="0"/>
              <a:t>으로 변경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663915"/>
            <a:ext cx="7372296" cy="3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09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13-2</a:t>
            </a:r>
            <a:r>
              <a:rPr lang="en-US" altLang="ko-KR" dirty="0"/>
              <a:t>] XE </a:t>
            </a:r>
            <a:r>
              <a:rPr lang="ko-KR" altLang="en-US" dirty="0"/>
              <a:t>설치하고 운영하기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410~421p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6-4 </a:t>
            </a:r>
            <a:r>
              <a:rPr lang="ko-KR" altLang="en-US" sz="1600" dirty="0"/>
              <a:t>웹 브라우저를 모두 닫고 다시 </a:t>
            </a:r>
            <a:r>
              <a:rPr lang="ko-KR" altLang="en-US" sz="1600" dirty="0" smtClean="0"/>
              <a:t>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http://</a:t>
            </a:r>
            <a:r>
              <a:rPr lang="ko-KR" altLang="en-US" sz="1600" b="1" dirty="0">
                <a:solidFill>
                  <a:srgbClr val="FF0000"/>
                </a:solidFill>
              </a:rPr>
              <a:t>서버</a:t>
            </a:r>
            <a:r>
              <a:rPr lang="en-US" altLang="ko-KR" sz="1600" b="1" dirty="0">
                <a:solidFill>
                  <a:srgbClr val="FF0000"/>
                </a:solidFill>
              </a:rPr>
              <a:t>IP</a:t>
            </a:r>
            <a:r>
              <a:rPr lang="ko-KR" altLang="en-US" sz="1600" b="1" dirty="0">
                <a:solidFill>
                  <a:srgbClr val="FF0000"/>
                </a:solidFill>
              </a:rPr>
              <a:t>주소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xe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ko-KR" altLang="en-US" sz="1600" dirty="0"/>
              <a:t>에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6-5 </a:t>
            </a:r>
            <a:r>
              <a:rPr lang="ko-KR" altLang="en-US" sz="1600" dirty="0"/>
              <a:t>자유게시판에서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쓰기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글을 쓰고 </a:t>
            </a:r>
            <a:r>
              <a:rPr lang="en-US" altLang="ko-KR" sz="1600" dirty="0"/>
              <a:t>200~300MB </a:t>
            </a:r>
            <a:r>
              <a:rPr lang="ko-KR" altLang="en-US" sz="1600" dirty="0"/>
              <a:t>파일을 </a:t>
            </a:r>
            <a:r>
              <a:rPr lang="ko-KR" altLang="en-US" sz="1600" dirty="0" smtClean="0"/>
              <a:t>업로드해보기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448780"/>
            <a:ext cx="7515835" cy="14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7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3-1 </a:t>
            </a:r>
            <a:r>
              <a:rPr lang="en-US" altLang="ko-KR" dirty="0" smtClean="0"/>
              <a:t>3-2 </a:t>
            </a:r>
            <a:r>
              <a:rPr lang="en-US" altLang="ko-KR" dirty="0" err="1" smtClean="0"/>
              <a:t>vsftpd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proftpd</a:t>
            </a:r>
            <a:r>
              <a:rPr lang="ko-KR" altLang="en-US" dirty="0" smtClean="0"/>
              <a:t>의 </a:t>
            </a:r>
            <a:r>
              <a:rPr lang="ko-KR" altLang="en-US" dirty="0"/>
              <a:t>설치와 운영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FTP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vsftpd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en-US" altLang="ko-KR" dirty="0"/>
          </a:p>
          <a:p>
            <a:pPr lvl="1"/>
            <a:r>
              <a:rPr lang="ko-KR" altLang="en-US" sz="1600" dirty="0" smtClean="0"/>
              <a:t>파일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전송 서비스인 </a:t>
            </a:r>
            <a:r>
              <a:rPr lang="en-US" altLang="ko-KR" sz="1600" dirty="0" smtClean="0"/>
              <a:t>FTP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FTP</a:t>
            </a:r>
            <a:r>
              <a:rPr lang="ko-KR" altLang="en-US" sz="1600" dirty="0" smtClean="0"/>
              <a:t>를 이용하지 않고도 웹에서 파일 전송이 가능해짐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우분투에서는 </a:t>
            </a:r>
            <a:r>
              <a:rPr lang="en-US" altLang="ko-KR" sz="1600" dirty="0" smtClean="0"/>
              <a:t>FTP </a:t>
            </a:r>
            <a:r>
              <a:rPr lang="ko-KR" altLang="en-US" sz="1600" dirty="0" smtClean="0"/>
              <a:t>대신 </a:t>
            </a:r>
            <a:r>
              <a:rPr lang="en-US" altLang="ko-KR" sz="1600" dirty="0" err="1" smtClean="0"/>
              <a:t>vsftpd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proftpd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 가능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vsftpd</a:t>
            </a:r>
            <a:r>
              <a:rPr lang="ko-KR" altLang="en-US" sz="1600" dirty="0" smtClean="0"/>
              <a:t>는 리눅스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유닉스에서 사용 가능한 </a:t>
            </a:r>
            <a:r>
              <a:rPr lang="en-US" altLang="ko-KR" sz="1600" dirty="0" smtClean="0"/>
              <a:t>FTP </a:t>
            </a:r>
            <a:r>
              <a:rPr lang="ko-KR" altLang="en-US" sz="1600" dirty="0" smtClean="0"/>
              <a:t>서버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보안과 성능도 우수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759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422</a:t>
            </a:r>
            <a:r>
              <a:rPr lang="en-US" altLang="ko-KR" sz="1200" dirty="0" smtClean="0">
                <a:latin typeface="+mn-ea"/>
                <a:ea typeface="+mn-ea"/>
              </a:rPr>
              <a:t>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 err="1"/>
              <a:t>vsftpd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설치하기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 smtClean="0"/>
              <a:t>터미널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apt-get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–y </a:t>
            </a:r>
            <a:r>
              <a:rPr lang="en-US" altLang="ko-KR" sz="1600" b="1" dirty="0">
                <a:solidFill>
                  <a:srgbClr val="FF0000"/>
                </a:solidFill>
              </a:rPr>
              <a:t>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vsftpd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26588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/>
              <a:t>anonymous </a:t>
            </a:r>
            <a:r>
              <a:rPr lang="ko-KR" altLang="en-US" sz="1600" dirty="0"/>
              <a:t>사용자의 접속 및 파일 업로드를 허용하도록 설정하기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3-1 vi </a:t>
            </a:r>
            <a:r>
              <a:rPr lang="ko-KR" altLang="en-US" sz="1600" dirty="0"/>
              <a:t>에디터로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vsftpd.conf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파일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다음과 같이 수정한 후 저장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 smtClean="0"/>
              <a:t>행 </a:t>
            </a:r>
            <a:r>
              <a:rPr lang="ko-KR" altLang="en-US" sz="1600" dirty="0"/>
              <a:t>번호를 표시하고 싶다면 </a:t>
            </a:r>
            <a:r>
              <a:rPr lang="en-US" altLang="ko-KR" sz="1600" dirty="0" smtClean="0"/>
              <a:t>Esc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누르고 ‘</a:t>
            </a:r>
            <a:r>
              <a:rPr lang="en-US" altLang="ko-KR" sz="1600" b="1" dirty="0">
                <a:solidFill>
                  <a:srgbClr val="FF0000"/>
                </a:solidFill>
              </a:rPr>
              <a:t>:set number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808820"/>
            <a:ext cx="4076700" cy="1028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2"/>
          <a:stretch/>
        </p:blipFill>
        <p:spPr>
          <a:xfrm>
            <a:off x="836585" y="2933944"/>
            <a:ext cx="6404062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3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3-2 </a:t>
            </a:r>
            <a:r>
              <a:rPr lang="en-US" altLang="ko-KR" sz="1600" dirty="0" err="1"/>
              <a:t>vsftpd</a:t>
            </a:r>
            <a:r>
              <a:rPr lang="ko-KR" altLang="en-US" sz="1600" dirty="0"/>
              <a:t>에 </a:t>
            </a:r>
            <a:r>
              <a:rPr lang="en-US" altLang="ko-KR" sz="1600" dirty="0"/>
              <a:t>anonymous</a:t>
            </a:r>
            <a:r>
              <a:rPr lang="ko-KR" altLang="en-US" sz="1600" dirty="0"/>
              <a:t>로 접속되는 디렉터리는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srv</a:t>
            </a:r>
            <a:r>
              <a:rPr lang="en-US" altLang="ko-KR" sz="1600" dirty="0"/>
              <a:t>/ftp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이 디렉터리 아래에 </a:t>
            </a:r>
            <a:r>
              <a:rPr lang="en-US" altLang="ko-KR" sz="1600" dirty="0"/>
              <a:t>pub </a:t>
            </a:r>
            <a:r>
              <a:rPr lang="ko-KR" altLang="en-US" sz="1600" dirty="0" smtClean="0"/>
              <a:t>디렉터리를 </a:t>
            </a:r>
            <a:r>
              <a:rPr lang="ko-KR" altLang="en-US" sz="1600" dirty="0"/>
              <a:t>만들고 모든 사용자의 읽기</a:t>
            </a:r>
            <a:r>
              <a:rPr lang="en-US" altLang="ko-KR" sz="1600" dirty="0"/>
              <a:t>, </a:t>
            </a:r>
            <a:r>
              <a:rPr lang="ko-KR" altLang="en-US" sz="1600" dirty="0"/>
              <a:t>쓰기 </a:t>
            </a:r>
            <a:r>
              <a:rPr lang="ko-KR" altLang="en-US" sz="1600" dirty="0" smtClean="0"/>
              <a:t>권한 </a:t>
            </a:r>
            <a:r>
              <a:rPr lang="ko-KR" altLang="en-US" sz="1600" dirty="0"/>
              <a:t>허용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1493785"/>
            <a:ext cx="3419475" cy="1543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3158970"/>
            <a:ext cx="7095238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리눅스의 웹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0" y="773705"/>
            <a:ext cx="9080499" cy="5669958"/>
          </a:xfrm>
        </p:spPr>
        <p:txBody>
          <a:bodyPr/>
          <a:lstStyle/>
          <a:p>
            <a:r>
              <a:rPr lang="ko-KR" altLang="en-US" dirty="0"/>
              <a:t>웹 사이트 구축  </a:t>
            </a:r>
            <a:endParaRPr lang="en-US" altLang="ko-KR" b="0" dirty="0"/>
          </a:p>
          <a:p>
            <a:pPr lvl="1"/>
            <a:r>
              <a:rPr lang="en-US" altLang="ko-KR" sz="1600" dirty="0"/>
              <a:t>Apache, MySQL, PHP</a:t>
            </a:r>
            <a:r>
              <a:rPr lang="ko-KR" altLang="en-US" sz="1600" dirty="0"/>
              <a:t>는 줄여서 </a:t>
            </a:r>
            <a:r>
              <a:rPr lang="en-US" altLang="ko-KR" sz="1600" dirty="0"/>
              <a:t>APM</a:t>
            </a:r>
            <a:r>
              <a:rPr lang="ko-KR" altLang="en-US" sz="1600" dirty="0"/>
              <a:t>이라고 함</a:t>
            </a:r>
            <a:endParaRPr lang="en-US" altLang="ko-KR" sz="1600" dirty="0"/>
          </a:p>
          <a:p>
            <a:pPr lvl="1"/>
            <a:r>
              <a:rPr lang="en-US" altLang="ko-KR" sz="1600" dirty="0"/>
              <a:t>Apache</a:t>
            </a:r>
            <a:r>
              <a:rPr lang="ko-KR" altLang="en-US" sz="1600" dirty="0"/>
              <a:t>는 웹 서버 기능을</a:t>
            </a:r>
            <a:r>
              <a:rPr lang="en-US" altLang="ko-KR" sz="1600" dirty="0"/>
              <a:t>, MySQL</a:t>
            </a:r>
            <a:r>
              <a:rPr lang="ko-KR" altLang="en-US" sz="1600" dirty="0"/>
              <a:t>은 데이터베이스 기능을</a:t>
            </a:r>
            <a:r>
              <a:rPr lang="en-US" altLang="ko-KR" sz="1600" dirty="0"/>
              <a:t>, PHP</a:t>
            </a:r>
            <a:r>
              <a:rPr lang="ko-KR" altLang="en-US" sz="1600" dirty="0"/>
              <a:t>는 웹 프로그래밍 기능을 제공</a:t>
            </a:r>
            <a:endParaRPr lang="en-US" altLang="ko-KR" sz="1600" dirty="0"/>
          </a:p>
          <a:p>
            <a:pPr lvl="1"/>
            <a:r>
              <a:rPr lang="ko-KR" altLang="en-US" sz="1600" dirty="0"/>
              <a:t>많은 웹 사이트는 이 세 가지를 조합한 환경으로 웹 서비스를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pPr lvl="1"/>
            <a:r>
              <a:rPr lang="en-US" altLang="ko-KR" sz="1600" b="1" dirty="0">
                <a:solidFill>
                  <a:srgbClr val="FF0000"/>
                </a:solidFill>
              </a:rPr>
              <a:t>apt-get </a:t>
            </a:r>
            <a:r>
              <a:rPr lang="ko-KR" altLang="en-US" sz="1600" dirty="0"/>
              <a:t>명령어로 </a:t>
            </a:r>
            <a:r>
              <a:rPr lang="ko-KR" altLang="en-US" sz="1600" dirty="0" smtClean="0"/>
              <a:t>설치 </a:t>
            </a:r>
            <a:r>
              <a:rPr lang="ko-KR" altLang="en-US" sz="1600" dirty="0"/>
              <a:t>방법을 살펴본 후</a:t>
            </a:r>
            <a:r>
              <a:rPr lang="en-US" altLang="ko-KR" sz="1600" dirty="0"/>
              <a:t>, </a:t>
            </a:r>
            <a:r>
              <a:rPr lang="ko-KR" altLang="en-US" sz="1600" dirty="0"/>
              <a:t>게시판이나 </a:t>
            </a:r>
            <a:r>
              <a:rPr lang="ko-KR" altLang="en-US" sz="1600" dirty="0" smtClean="0"/>
              <a:t>블로그를 </a:t>
            </a:r>
            <a:r>
              <a:rPr lang="ko-KR" altLang="en-US" sz="1600" dirty="0"/>
              <a:t>쉽게 운영하는 웹 서비스를 </a:t>
            </a:r>
            <a:r>
              <a:rPr lang="ko-KR" altLang="en-US" sz="1600" dirty="0" smtClean="0"/>
              <a:t>구현할 것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480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3-3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systemctl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restart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vsftpd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systemctl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enable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vsftpd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systemctl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status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vsftpd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smtClean="0"/>
              <a:t>Q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누르면 프롬프트가 다시 </a:t>
            </a:r>
            <a:r>
              <a:rPr lang="ko-KR" altLang="en-US" sz="1600" dirty="0" smtClean="0"/>
              <a:t>나타남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3-4 </a:t>
            </a:r>
            <a:r>
              <a:rPr lang="ko-KR" altLang="en-US" sz="1600" dirty="0"/>
              <a:t>외부에서 </a:t>
            </a:r>
            <a:r>
              <a:rPr lang="en-US" altLang="ko-KR" sz="1600" dirty="0"/>
              <a:t>FTP </a:t>
            </a:r>
            <a:r>
              <a:rPr lang="ko-KR" altLang="en-US" sz="1600" dirty="0"/>
              <a:t>서버에 접근하도록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allow ftp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포트 허용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원활한 외부 </a:t>
            </a:r>
            <a:r>
              <a:rPr lang="ko-KR" altLang="en-US" sz="1600" dirty="0" smtClean="0"/>
              <a:t>접속을 </a:t>
            </a:r>
            <a:r>
              <a:rPr lang="ko-KR" altLang="en-US" sz="1600" dirty="0"/>
              <a:t>허용하기 위해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stop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잠시 방화벽을 </a:t>
            </a:r>
            <a:r>
              <a:rPr lang="ko-KR" altLang="en-US" sz="1600" dirty="0" smtClean="0"/>
              <a:t>끔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3-5 </a:t>
            </a:r>
            <a:r>
              <a:rPr lang="en-US" altLang="ko-KR" sz="1600" b="1" dirty="0" err="1">
                <a:solidFill>
                  <a:srgbClr val="FF0000"/>
                </a:solidFill>
              </a:rPr>
              <a:t>ifconfig</a:t>
            </a:r>
            <a:r>
              <a:rPr lang="en-US" altLang="ko-KR" sz="1600" b="1" dirty="0">
                <a:solidFill>
                  <a:srgbClr val="FF0000"/>
                </a:solidFill>
              </a:rPr>
              <a:t> ens32 </a:t>
            </a:r>
            <a:r>
              <a:rPr lang="ko-KR" altLang="en-US" sz="1600" dirty="0"/>
              <a:t>명령으로 서버의 </a:t>
            </a:r>
            <a:r>
              <a:rPr lang="en-US" altLang="ko-KR" sz="1600" dirty="0"/>
              <a:t>IP </a:t>
            </a:r>
            <a:r>
              <a:rPr lang="ko-KR" altLang="en-US" sz="1600" dirty="0" smtClean="0"/>
              <a:t>주소 </a:t>
            </a:r>
            <a:r>
              <a:rPr lang="ko-KR" altLang="en-US" sz="1600" dirty="0"/>
              <a:t>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1493785"/>
            <a:ext cx="7009524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9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189020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Client</a:t>
            </a:r>
            <a:r>
              <a:rPr lang="ko-KR" altLang="en-US" sz="1600" dirty="0"/>
              <a:t>에서 </a:t>
            </a:r>
            <a:r>
              <a:rPr lang="en-US" altLang="ko-KR" sz="1600" dirty="0"/>
              <a:t>FTP </a:t>
            </a:r>
            <a:r>
              <a:rPr lang="ko-KR" altLang="en-US" sz="1600" dirty="0"/>
              <a:t>서버에 접속하여 파일 다운로드</a:t>
            </a:r>
            <a:r>
              <a:rPr lang="en-US" altLang="ko-KR" sz="1600" dirty="0"/>
              <a:t>/</a:t>
            </a:r>
            <a:r>
              <a:rPr lang="ko-KR" altLang="en-US" sz="1600" dirty="0"/>
              <a:t>업로드하기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   4-1 </a:t>
            </a:r>
            <a:r>
              <a:rPr lang="ko-KR" altLang="en-US" sz="1600" dirty="0"/>
              <a:t>왼쪽 아래의 </a:t>
            </a:r>
            <a:r>
              <a:rPr lang="en-US" altLang="ko-KR" sz="1600" dirty="0"/>
              <a:t>[</a:t>
            </a:r>
            <a:r>
              <a:rPr lang="ko-KR" altLang="en-US" sz="1600" dirty="0"/>
              <a:t>시작</a:t>
            </a:r>
            <a:r>
              <a:rPr lang="en-US" altLang="ko-KR" sz="1600" dirty="0"/>
              <a:t>]-[</a:t>
            </a:r>
            <a:r>
              <a:rPr lang="en-US" altLang="ko-KR" sz="1600" dirty="0" err="1"/>
              <a:t>Konsole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터미널 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sudo</a:t>
            </a:r>
            <a:r>
              <a:rPr lang="en-US" altLang="ko-KR" sz="1600" b="1" dirty="0">
                <a:solidFill>
                  <a:srgbClr val="FF0000"/>
                </a:solidFill>
              </a:rPr>
              <a:t> apt-get -y install </a:t>
            </a:r>
            <a:r>
              <a:rPr lang="en-US" altLang="ko-KR" sz="1600" b="1" dirty="0" err="1">
                <a:solidFill>
                  <a:srgbClr val="FF0000"/>
                </a:solidFill>
              </a:rPr>
              <a:t>filezilla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 err="1"/>
              <a:t>filezilla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클라이언트 설치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/>
              <a:t>비밀번호는 ‘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dirty="0"/>
              <a:t>’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4-2 </a:t>
            </a:r>
            <a:r>
              <a:rPr lang="en-US" altLang="ko-KR" sz="1600" b="1" dirty="0" err="1">
                <a:solidFill>
                  <a:srgbClr val="FF0000"/>
                </a:solidFill>
              </a:rPr>
              <a:t>filezilla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err="1" smtClean="0"/>
              <a:t>파일질라</a:t>
            </a:r>
            <a:r>
              <a:rPr lang="ko-KR" altLang="en-US" sz="1600" dirty="0" smtClean="0"/>
              <a:t>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호스트에 </a:t>
            </a:r>
            <a:r>
              <a:rPr lang="en-US" altLang="ko-KR" sz="1600" b="1" dirty="0">
                <a:solidFill>
                  <a:srgbClr val="FF0000"/>
                </a:solidFill>
              </a:rPr>
              <a:t>Server</a:t>
            </a:r>
            <a:r>
              <a:rPr lang="ko-KR" altLang="en-US" sz="1600" b="1" dirty="0">
                <a:solidFill>
                  <a:srgbClr val="FF0000"/>
                </a:solidFill>
              </a:rPr>
              <a:t>의 </a:t>
            </a:r>
            <a:r>
              <a:rPr lang="en-US" altLang="ko-KR" sz="1600" b="1" dirty="0">
                <a:solidFill>
                  <a:srgbClr val="FF0000"/>
                </a:solidFill>
              </a:rPr>
              <a:t>IP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주소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사용자명에 </a:t>
            </a:r>
            <a:r>
              <a:rPr lang="ko-KR" altLang="en-US" sz="1600" dirty="0"/>
              <a:t>‘</a:t>
            </a:r>
            <a:r>
              <a:rPr lang="en-US" altLang="ko-KR" sz="1600" b="1" dirty="0">
                <a:solidFill>
                  <a:srgbClr val="FF0000"/>
                </a:solidFill>
              </a:rPr>
              <a:t>anonymous</a:t>
            </a:r>
            <a:r>
              <a:rPr lang="en-US" altLang="ko-KR" sz="1600" dirty="0" smtClean="0"/>
              <a:t>’, </a:t>
            </a:r>
            <a:r>
              <a:rPr lang="ko-KR" altLang="en-US" sz="1600" dirty="0"/>
              <a:t>비밀번호는 </a:t>
            </a:r>
            <a:r>
              <a:rPr lang="ko-KR" altLang="en-US" sz="1600" b="1" dirty="0">
                <a:solidFill>
                  <a:srgbClr val="FF0000"/>
                </a:solidFill>
              </a:rPr>
              <a:t>임의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포트에 </a:t>
            </a:r>
            <a:r>
              <a:rPr lang="ko-KR" altLang="en-US" sz="1600" dirty="0"/>
              <a:t>‘</a:t>
            </a:r>
            <a:r>
              <a:rPr lang="en-US" altLang="ko-KR" sz="1600" b="1" dirty="0">
                <a:solidFill>
                  <a:srgbClr val="FF0000"/>
                </a:solidFill>
              </a:rPr>
              <a:t>21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&lt;</a:t>
            </a:r>
            <a:r>
              <a:rPr lang="ko-KR" altLang="en-US" sz="1600" dirty="0" smtClean="0"/>
              <a:t>빠른 연결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13"/>
          <a:stretch/>
        </p:blipFill>
        <p:spPr>
          <a:xfrm>
            <a:off x="836585" y="3203976"/>
            <a:ext cx="7470830" cy="17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58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4-3 </a:t>
            </a:r>
            <a:r>
              <a:rPr lang="ko-KR" altLang="en-US" sz="1600" dirty="0"/>
              <a:t>접속된 상태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133745"/>
            <a:ext cx="7372007" cy="54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1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4-4 </a:t>
            </a:r>
            <a:r>
              <a:rPr lang="ko-KR" altLang="en-US" sz="1600" dirty="0"/>
              <a:t>로컬 사이트 창의 </a:t>
            </a:r>
            <a:r>
              <a:rPr lang="en-US" altLang="ko-KR" sz="1600" dirty="0"/>
              <a:t>/home/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아래에서 마우스 오른쪽 </a:t>
            </a:r>
            <a:r>
              <a:rPr lang="ko-KR" altLang="en-US" sz="1600" dirty="0" smtClean="0"/>
              <a:t>버튼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[</a:t>
            </a:r>
            <a:r>
              <a:rPr lang="ko-KR" altLang="en-US" sz="1600" dirty="0"/>
              <a:t>디렉터리 </a:t>
            </a:r>
            <a:r>
              <a:rPr lang="ko-KR" altLang="en-US" sz="1600" dirty="0" smtClean="0"/>
              <a:t>만들고 </a:t>
            </a:r>
            <a:r>
              <a:rPr lang="ko-KR" altLang="en-US" sz="1600" dirty="0"/>
              <a:t>그 안으로 이동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/home/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/download </a:t>
            </a:r>
            <a:r>
              <a:rPr lang="ko-KR" altLang="en-US" sz="1600" dirty="0" smtClean="0"/>
              <a:t>디렉터리 생성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4"/>
          <a:stretch/>
        </p:blipFill>
        <p:spPr>
          <a:xfrm>
            <a:off x="836585" y="1543099"/>
            <a:ext cx="7425825" cy="36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5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4-5 </a:t>
            </a:r>
            <a:r>
              <a:rPr lang="ko-KR" altLang="en-US" sz="1600" dirty="0"/>
              <a:t>오른쪽 </a:t>
            </a:r>
            <a:r>
              <a:rPr lang="ko-KR" altLang="en-US" sz="1600" dirty="0" err="1"/>
              <a:t>리모트</a:t>
            </a:r>
            <a:r>
              <a:rPr lang="ko-KR" altLang="en-US" sz="1600" dirty="0"/>
              <a:t> 사이트에서 </a:t>
            </a:r>
            <a:r>
              <a:rPr lang="en-US" altLang="ko-KR" sz="1600" dirty="0"/>
              <a:t>/pub </a:t>
            </a:r>
            <a:r>
              <a:rPr lang="ko-KR" altLang="en-US" sz="1600" dirty="0" smtClean="0"/>
              <a:t>디렉터리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오른쪽 아래에서 파일을 선택하고 </a:t>
            </a:r>
            <a:r>
              <a:rPr lang="ko-KR" altLang="en-US" sz="1600" dirty="0" smtClean="0"/>
              <a:t>드래그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왼쪽 창으로 옮기면 </a:t>
            </a:r>
            <a:r>
              <a:rPr lang="ko-KR" altLang="en-US" sz="1600" dirty="0" smtClean="0"/>
              <a:t>다운로드 실행됨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또는 필요한 파일을 마우스 오른쪽 버튼으로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 err="1"/>
              <a:t>바로가기</a:t>
            </a:r>
            <a:r>
              <a:rPr lang="ko-KR" altLang="en-US" sz="1600" dirty="0"/>
              <a:t> 메뉴에서 </a:t>
            </a:r>
            <a:r>
              <a:rPr lang="en-US" altLang="ko-KR" sz="1600" dirty="0"/>
              <a:t>[</a:t>
            </a:r>
            <a:r>
              <a:rPr lang="ko-KR" altLang="en-US" sz="1600" dirty="0"/>
              <a:t>다운로드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5"/>
          <a:stretch/>
        </p:blipFill>
        <p:spPr>
          <a:xfrm>
            <a:off x="836586" y="1808820"/>
            <a:ext cx="7380820" cy="23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9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13-3</a:t>
            </a:r>
            <a:r>
              <a:rPr lang="en-US" altLang="ko-KR" dirty="0"/>
              <a:t>] </a:t>
            </a:r>
            <a:r>
              <a:rPr lang="en-US" altLang="ko-KR" dirty="0" err="1"/>
              <a:t>vsftpd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422~426p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4-6 </a:t>
            </a:r>
            <a:r>
              <a:rPr lang="ko-KR" altLang="en-US" sz="1600" dirty="0" smtClean="0"/>
              <a:t>왼쪽의 </a:t>
            </a:r>
            <a:r>
              <a:rPr lang="ko-KR" altLang="en-US" sz="1600" dirty="0"/>
              <a:t>로컬 컴퓨터에 있는 적당한 파일을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오른쪽 창으로 드래그하여 </a:t>
            </a:r>
            <a:r>
              <a:rPr lang="ko-KR" altLang="en-US" sz="1600" dirty="0" smtClean="0"/>
              <a:t>업로드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업로드 확인 후 </a:t>
            </a:r>
            <a:r>
              <a:rPr lang="ko-KR" altLang="en-US" sz="1600" dirty="0" err="1" smtClean="0"/>
              <a:t>파일질라</a:t>
            </a:r>
            <a:r>
              <a:rPr lang="ko-KR" altLang="en-US" sz="1600" dirty="0" smtClean="0"/>
              <a:t> 종료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4" y="1628800"/>
            <a:ext cx="7470830" cy="27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6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13-4</a:t>
            </a:r>
            <a:r>
              <a:rPr lang="en-US" altLang="ko-KR" dirty="0"/>
              <a:t>] </a:t>
            </a:r>
            <a:r>
              <a:rPr lang="en-US" altLang="ko-KR" dirty="0" err="1"/>
              <a:t>proftpd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427~429p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C:\Linux(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en-US" altLang="ko-KR" sz="1600" dirty="0" err="1"/>
              <a:t>proftpd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 smtClean="0"/>
              <a:t>터미널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apt-get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–y </a:t>
            </a:r>
            <a:r>
              <a:rPr lang="en-US" altLang="ko-KR" sz="1600" b="1" dirty="0">
                <a:solidFill>
                  <a:srgbClr val="FF0000"/>
                </a:solidFill>
              </a:rPr>
              <a:t>install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proftpd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명령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46863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13-4</a:t>
            </a:r>
            <a:r>
              <a:rPr lang="en-US" altLang="ko-KR" dirty="0"/>
              <a:t>] </a:t>
            </a:r>
            <a:r>
              <a:rPr lang="en-US" altLang="ko-KR" dirty="0" err="1"/>
              <a:t>proftpd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427~429p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</a:t>
            </a:r>
            <a:r>
              <a:rPr lang="en-US" altLang="ko-KR" sz="1600" dirty="0" err="1"/>
              <a:t>proftpd</a:t>
            </a:r>
            <a:r>
              <a:rPr lang="en-US" altLang="ko-KR" sz="1600" dirty="0"/>
              <a:t> </a:t>
            </a:r>
            <a:r>
              <a:rPr lang="ko-KR" altLang="en-US" sz="1600" dirty="0"/>
              <a:t>설정 파일 변경하기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en-US" altLang="ko-KR" sz="1600" dirty="0"/>
              <a:t>3-1 vi </a:t>
            </a:r>
            <a:r>
              <a:rPr lang="ko-KR" altLang="en-US" sz="1600" dirty="0"/>
              <a:t>에디터로 설정 파일인 </a:t>
            </a:r>
            <a:r>
              <a:rPr lang="en-US" altLang="ko-KR" sz="1600" dirty="0"/>
              <a:t>/</a:t>
            </a:r>
            <a:r>
              <a:rPr lang="en-US" altLang="ko-KR" sz="1600" dirty="0" err="1" smtClean="0"/>
              <a:t>etc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proftpd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proftpd.conf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열기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anonymous </a:t>
            </a:r>
            <a:r>
              <a:rPr lang="ko-KR" altLang="en-US" sz="1600" dirty="0"/>
              <a:t>사용자가 </a:t>
            </a:r>
            <a:r>
              <a:rPr lang="ko-KR" altLang="en-US" sz="1600" dirty="0" smtClean="0"/>
              <a:t>접속하여 파일 업로드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다운로드할 </a:t>
            </a:r>
            <a:r>
              <a:rPr lang="ko-KR" altLang="en-US" sz="1600" dirty="0"/>
              <a:t>수 있도록 다음 </a:t>
            </a:r>
            <a:r>
              <a:rPr lang="ko-KR" altLang="en-US" sz="1600" dirty="0" smtClean="0"/>
              <a:t>내용 입력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저장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    vi </a:t>
            </a:r>
            <a:r>
              <a:rPr lang="ko-KR" altLang="en-US" sz="1600" dirty="0"/>
              <a:t>에디터에서 행 번호를 표시하고 싶다면 </a:t>
            </a:r>
            <a:r>
              <a:rPr lang="en-US" altLang="ko-KR" sz="1600" dirty="0" smtClean="0"/>
              <a:t>Esc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누르고 ‘</a:t>
            </a:r>
            <a:r>
              <a:rPr lang="en-US" altLang="ko-KR" sz="1600" b="1" dirty="0">
                <a:solidFill>
                  <a:srgbClr val="FF0000"/>
                </a:solidFill>
              </a:rPr>
              <a:t>:set number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258870"/>
            <a:ext cx="61055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51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13-4</a:t>
            </a:r>
            <a:r>
              <a:rPr lang="en-US" altLang="ko-KR" dirty="0"/>
              <a:t>] </a:t>
            </a:r>
            <a:r>
              <a:rPr lang="en-US" altLang="ko-KR" dirty="0" err="1"/>
              <a:t>proftpd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427~429p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5" y="1223755"/>
            <a:ext cx="7009524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95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13-4</a:t>
            </a:r>
            <a:r>
              <a:rPr lang="en-US" altLang="ko-KR" dirty="0"/>
              <a:t>] </a:t>
            </a:r>
            <a:r>
              <a:rPr lang="en-US" altLang="ko-KR" dirty="0" err="1"/>
              <a:t>proftpd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427~429p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</a:t>
            </a:r>
            <a:r>
              <a:rPr lang="en-US" altLang="ko-KR" sz="1600" dirty="0"/>
              <a:t>3-2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restart </a:t>
            </a:r>
            <a:r>
              <a:rPr lang="en-US" altLang="ko-KR" sz="1600" b="1" dirty="0" err="1">
                <a:solidFill>
                  <a:srgbClr val="FF0000"/>
                </a:solidFill>
              </a:rPr>
              <a:t>proftpd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명령과 </a:t>
            </a:r>
            <a:r>
              <a:rPr lang="en-US" altLang="ko-KR" sz="1600" b="1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b="1" dirty="0">
                <a:solidFill>
                  <a:srgbClr val="FF0000"/>
                </a:solidFill>
              </a:rPr>
              <a:t> enable </a:t>
            </a:r>
            <a:r>
              <a:rPr lang="en-US" altLang="ko-KR" sz="1600" b="1" dirty="0" err="1">
                <a:solidFill>
                  <a:srgbClr val="FF0000"/>
                </a:solidFill>
              </a:rPr>
              <a:t>proftpd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서비스 시작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/>
              <a:t>외부에서 </a:t>
            </a:r>
            <a:r>
              <a:rPr lang="en-US" altLang="ko-KR" sz="1600" dirty="0"/>
              <a:t>FTP </a:t>
            </a:r>
            <a:r>
              <a:rPr lang="ko-KR" altLang="en-US" sz="1600" dirty="0"/>
              <a:t>서버에 접근하도록 </a:t>
            </a:r>
            <a:r>
              <a:rPr lang="en-US" altLang="ko-KR" sz="1600" b="1" dirty="0" err="1">
                <a:solidFill>
                  <a:srgbClr val="FF0000"/>
                </a:solidFill>
              </a:rPr>
              <a:t>ufw</a:t>
            </a:r>
            <a:r>
              <a:rPr lang="en-US" altLang="ko-KR" sz="1600" b="1" dirty="0">
                <a:solidFill>
                  <a:srgbClr val="FF0000"/>
                </a:solidFill>
              </a:rPr>
              <a:t> allow ftp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포트 허용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3-4 </a:t>
            </a:r>
            <a:r>
              <a:rPr lang="en-US" altLang="ko-KR" sz="1600" b="1" dirty="0" err="1">
                <a:solidFill>
                  <a:srgbClr val="FF0000"/>
                </a:solidFill>
              </a:rPr>
              <a:t>ifconfig</a:t>
            </a:r>
            <a:r>
              <a:rPr lang="en-US" altLang="ko-KR" sz="1600" b="1" dirty="0">
                <a:solidFill>
                  <a:srgbClr val="FF0000"/>
                </a:solidFill>
              </a:rPr>
              <a:t> ens32 </a:t>
            </a:r>
            <a:r>
              <a:rPr lang="ko-KR" altLang="en-US" sz="1600" dirty="0"/>
              <a:t>명령으로 서버의 </a:t>
            </a:r>
            <a:r>
              <a:rPr lang="en-US" altLang="ko-KR" sz="1600" dirty="0"/>
              <a:t>IP </a:t>
            </a:r>
            <a:r>
              <a:rPr lang="ko-KR" altLang="en-US" sz="1600" dirty="0" smtClean="0"/>
              <a:t>주소 확인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4. </a:t>
            </a:r>
            <a:r>
              <a:rPr lang="en-US" altLang="ko-KR" sz="1600" dirty="0"/>
              <a:t>Client </a:t>
            </a:r>
            <a:r>
              <a:rPr lang="ko-KR" altLang="en-US" sz="1600" dirty="0" err="1"/>
              <a:t>가상머신에서</a:t>
            </a:r>
            <a:r>
              <a:rPr lang="ko-KR" altLang="en-US" sz="1600" dirty="0"/>
              <a:t> </a:t>
            </a:r>
            <a:r>
              <a:rPr lang="en-US" altLang="ko-KR" sz="1600" dirty="0"/>
              <a:t>FTP </a:t>
            </a:r>
            <a:r>
              <a:rPr lang="ko-KR" altLang="en-US" sz="1600" dirty="0"/>
              <a:t>서버에 </a:t>
            </a:r>
            <a:r>
              <a:rPr lang="ko-KR" altLang="en-US" sz="1600" dirty="0" smtClean="0"/>
              <a:t>접속하기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4-1 </a:t>
            </a:r>
            <a:r>
              <a:rPr lang="en-US" altLang="ko-KR" sz="1600" b="1" dirty="0" err="1">
                <a:solidFill>
                  <a:srgbClr val="FF0000"/>
                </a:solidFill>
              </a:rPr>
              <a:t>filezilla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err="1" smtClean="0"/>
              <a:t>파일질라</a:t>
            </a:r>
            <a:r>
              <a:rPr lang="ko-KR" altLang="en-US" sz="1600" dirty="0" smtClean="0"/>
              <a:t> 실행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접속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1" y="2843935"/>
            <a:ext cx="7470830" cy="17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 smtClean="0">
                <a:latin typeface="+mn-ea"/>
              </a:rPr>
              <a:t>404</a:t>
            </a:r>
            <a:r>
              <a:rPr lang="en-US" altLang="ko-KR" sz="1200" dirty="0" smtClean="0">
                <a:latin typeface="+mn-ea"/>
                <a:ea typeface="+mn-ea"/>
              </a:rPr>
              <a:t>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1. </a:t>
            </a:r>
            <a:r>
              <a:rPr lang="en-US" altLang="ko-KR" sz="1600" dirty="0"/>
              <a:t>Server </a:t>
            </a:r>
            <a:r>
              <a:rPr lang="ko-KR" altLang="en-US" sz="1600" dirty="0"/>
              <a:t>초기화하기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VMware</a:t>
            </a:r>
            <a:r>
              <a:rPr lang="ko-KR" altLang="en-US" sz="1600" dirty="0"/>
              <a:t> 종료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C</a:t>
            </a:r>
            <a:r>
              <a:rPr lang="en-US" altLang="ko-KR" sz="1600" dirty="0"/>
              <a:t>:\Linux\Server </a:t>
            </a:r>
            <a:r>
              <a:rPr lang="ko-KR" altLang="en-US" sz="1600" dirty="0"/>
              <a:t>폴더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C</a:t>
            </a:r>
            <a:r>
              <a:rPr lang="en-US" altLang="ko-KR" sz="1600" dirty="0"/>
              <a:t>:\Linux(</a:t>
            </a:r>
            <a:r>
              <a:rPr lang="ko-KR" altLang="en-US" sz="1600" dirty="0"/>
              <a:t>백업</a:t>
            </a:r>
            <a:r>
              <a:rPr lang="en-US" altLang="ko-KR" sz="1600" dirty="0"/>
              <a:t>)\Server </a:t>
            </a:r>
            <a:r>
              <a:rPr lang="ko-KR" altLang="en-US" sz="1600" dirty="0"/>
              <a:t>폴더를 </a:t>
            </a:r>
            <a:r>
              <a:rPr lang="en-US" altLang="ko-KR" sz="1600" dirty="0"/>
              <a:t>C:\Linux\ </a:t>
            </a:r>
            <a:r>
              <a:rPr lang="ko-KR" altLang="en-US" sz="1600" dirty="0"/>
              <a:t>폴더에 통째로 복사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1-2 </a:t>
            </a:r>
            <a:r>
              <a:rPr lang="ko-KR" altLang="en-US" sz="1600" dirty="0"/>
              <a:t>부팅하면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자동 </a:t>
            </a:r>
            <a:r>
              <a:rPr lang="ko-KR" altLang="en-US" sz="1600" dirty="0" smtClean="0"/>
              <a:t>접속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고정 </a:t>
            </a:r>
            <a:r>
              <a:rPr lang="en-US" altLang="ko-KR" sz="1600" dirty="0"/>
              <a:t>IP </a:t>
            </a:r>
            <a:r>
              <a:rPr lang="ko-KR" altLang="en-US" sz="1600" dirty="0" smtClean="0"/>
              <a:t>할당하기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2-1 </a:t>
            </a:r>
            <a:r>
              <a:rPr lang="ko-KR" altLang="en-US" sz="1600" dirty="0" smtClean="0"/>
              <a:t>터미널 열기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ifconfig</a:t>
            </a:r>
            <a:r>
              <a:rPr lang="en-US" altLang="ko-KR" sz="1600" b="1" dirty="0">
                <a:solidFill>
                  <a:srgbClr val="FF0000"/>
                </a:solidFill>
              </a:rPr>
              <a:t> ens32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주소의 앞 세 </a:t>
            </a:r>
            <a:r>
              <a:rPr lang="ko-KR" altLang="en-US" sz="1600" dirty="0" smtClean="0"/>
              <a:t>자리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smtClean="0"/>
              <a:t>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nm-connection-editor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[</a:t>
            </a:r>
            <a:r>
              <a:rPr lang="ko-KR" altLang="en-US" sz="1600" dirty="0" smtClean="0"/>
              <a:t>네트워크 </a:t>
            </a:r>
            <a:r>
              <a:rPr lang="ko-KR" altLang="en-US" sz="1600" dirty="0"/>
              <a:t>연결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불러오기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3" y="3879050"/>
            <a:ext cx="7009524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13-4</a:t>
            </a:r>
            <a:r>
              <a:rPr lang="en-US" altLang="ko-KR" dirty="0"/>
              <a:t>] </a:t>
            </a:r>
            <a:r>
              <a:rPr lang="en-US" altLang="ko-KR" dirty="0" err="1"/>
              <a:t>proftpd</a:t>
            </a:r>
            <a:r>
              <a:rPr lang="en-US" altLang="ko-KR" dirty="0"/>
              <a:t> </a:t>
            </a:r>
            <a:r>
              <a:rPr lang="ko-KR" altLang="en-US" dirty="0"/>
              <a:t>설치하고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427~429p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0" y="773704"/>
            <a:ext cx="9080499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4-2 </a:t>
            </a:r>
            <a:r>
              <a:rPr lang="ko-KR" altLang="en-US" sz="1600" dirty="0"/>
              <a:t>왼쪽에서 적당한 파일을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마우스 오른쪽 버튼을 클릭하여 </a:t>
            </a:r>
            <a:r>
              <a:rPr lang="en-US" altLang="ko-KR" sz="1600" dirty="0"/>
              <a:t>[</a:t>
            </a:r>
            <a:r>
              <a:rPr lang="ko-KR" altLang="en-US" sz="1600" dirty="0"/>
              <a:t>업로드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2"/>
          <a:stretch/>
        </p:blipFill>
        <p:spPr>
          <a:xfrm>
            <a:off x="890836" y="1223755"/>
            <a:ext cx="7425825" cy="42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497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2-2 </a:t>
            </a:r>
            <a:r>
              <a:rPr lang="en-US" altLang="ko-KR" sz="1600" dirty="0"/>
              <a:t>[</a:t>
            </a:r>
            <a:r>
              <a:rPr lang="ko-KR" altLang="en-US" sz="1600" dirty="0"/>
              <a:t>네트워크 연결</a:t>
            </a:r>
            <a:r>
              <a:rPr lang="en-US" altLang="ko-KR" sz="1600" dirty="0"/>
              <a:t>] </a:t>
            </a:r>
            <a:r>
              <a:rPr lang="ko-KR" altLang="en-US" sz="1600" dirty="0"/>
              <a:t>창이 나타나면 설정된 네트워크 </a:t>
            </a:r>
            <a:r>
              <a:rPr lang="ko-KR" altLang="en-US" sz="1600" dirty="0" smtClean="0"/>
              <a:t>정보 확인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/>
              <a:t>장치의 이름은 ‘유선 연결 </a:t>
            </a:r>
            <a:r>
              <a:rPr lang="en-US" altLang="ko-KR" sz="1600" dirty="0"/>
              <a:t>1’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현재는 자동으로 </a:t>
            </a:r>
            <a:r>
              <a:rPr lang="en-US" altLang="ko-KR" sz="1600" dirty="0"/>
              <a:t>IP </a:t>
            </a:r>
            <a:r>
              <a:rPr lang="ko-KR" altLang="en-US" sz="1600" dirty="0" smtClean="0"/>
              <a:t>주소 할당됨</a:t>
            </a:r>
            <a:endParaRPr lang="en-US" altLang="ko-KR" sz="1600" dirty="0" smtClean="0"/>
          </a:p>
          <a:p>
            <a:pPr marL="436562" indent="-342900">
              <a:buAutoNum type="arabicPeriod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9"/>
          <a:stretch/>
        </p:blipFill>
        <p:spPr>
          <a:xfrm>
            <a:off x="819820" y="1493785"/>
            <a:ext cx="7028780" cy="38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1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2-3 </a:t>
            </a:r>
            <a:r>
              <a:rPr lang="ko-KR" altLang="en-US" sz="1600" dirty="0"/>
              <a:t>방식을 ‘</a:t>
            </a:r>
            <a:r>
              <a:rPr lang="ko-KR" altLang="en-US" sz="1600" dirty="0" err="1"/>
              <a:t>수동’으로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변경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주소에는 </a:t>
            </a:r>
            <a:r>
              <a:rPr lang="ko-KR" altLang="en-US" sz="1600" dirty="0"/>
              <a:t>‘</a:t>
            </a:r>
            <a:r>
              <a:rPr lang="en-US" altLang="ko-KR" sz="1600" dirty="0"/>
              <a:t>192.168</a:t>
            </a:r>
            <a:r>
              <a:rPr lang="en-US" altLang="ko-KR" sz="1600" dirty="0" smtClean="0"/>
              <a:t>.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○○○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>100</a:t>
            </a:r>
            <a:r>
              <a:rPr lang="en-US" altLang="ko-KR" sz="1600" dirty="0" smtClean="0"/>
              <a:t>’ , </a:t>
            </a:r>
            <a:r>
              <a:rPr lang="ko-KR" altLang="en-US" sz="1600" dirty="0" smtClean="0"/>
              <a:t>넷마스크에는 </a:t>
            </a:r>
            <a:r>
              <a:rPr lang="ko-KR" altLang="en-US" sz="1600" dirty="0"/>
              <a:t>‘</a:t>
            </a:r>
            <a:r>
              <a:rPr lang="en-US" altLang="ko-KR" sz="1600" dirty="0"/>
              <a:t>255.255.255.0</a:t>
            </a:r>
            <a:r>
              <a:rPr lang="en-US" altLang="ko-KR" sz="1600" dirty="0" smtClean="0"/>
              <a:t>’ ,</a:t>
            </a:r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dirty="0" smtClean="0"/>
              <a:t>게이트웨이에는 </a:t>
            </a:r>
            <a:r>
              <a:rPr lang="ko-KR" altLang="en-US" sz="1600" dirty="0"/>
              <a:t>‘</a:t>
            </a:r>
            <a:r>
              <a:rPr lang="en-US" altLang="ko-KR" sz="1600" dirty="0"/>
              <a:t>192.168</a:t>
            </a:r>
            <a:r>
              <a:rPr lang="en-US" altLang="ko-KR" sz="1600" dirty="0" smtClean="0"/>
              <a:t>.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○○○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○○○</a:t>
            </a:r>
            <a:r>
              <a:rPr lang="ko-KR" altLang="en-US" sz="1600" dirty="0" smtClean="0"/>
              <a:t>에는 </a:t>
            </a:r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13-1]</a:t>
            </a:r>
            <a:r>
              <a:rPr lang="ko-KR" altLang="en-US" sz="1600" dirty="0"/>
              <a:t>에서 확인한 </a:t>
            </a:r>
            <a:r>
              <a:rPr lang="ko-KR" altLang="en-US" sz="1600" b="1" dirty="0">
                <a:solidFill>
                  <a:srgbClr val="FF0000"/>
                </a:solidFill>
              </a:rPr>
              <a:t>자신의 숫자</a:t>
            </a:r>
            <a:r>
              <a:rPr lang="ko-KR" altLang="en-US" sz="1600" dirty="0"/>
              <a:t>를 넣어야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DNS </a:t>
            </a:r>
            <a:r>
              <a:rPr lang="ko-KR" altLang="en-US" sz="1600" dirty="0" smtClean="0"/>
              <a:t>서버에는 </a:t>
            </a:r>
            <a:r>
              <a:rPr lang="ko-KR" altLang="en-US" sz="1600" dirty="0"/>
              <a:t>‘</a:t>
            </a:r>
            <a:r>
              <a:rPr lang="en-US" altLang="ko-KR" sz="1600" dirty="0"/>
              <a:t>8.8.8.8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입력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2-4 &lt;</a:t>
            </a:r>
            <a:r>
              <a:rPr lang="ko-KR" altLang="en-US" sz="1600" dirty="0" smtClean="0"/>
              <a:t>저장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클릭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입력 내용을 저장하고 </a:t>
            </a:r>
            <a:r>
              <a:rPr lang="en-US" altLang="ko-KR" sz="1600" dirty="0"/>
              <a:t>[</a:t>
            </a:r>
            <a:r>
              <a:rPr lang="ko-KR" altLang="en-US" sz="1600" dirty="0"/>
              <a:t>네트워크 연결</a:t>
            </a:r>
            <a:r>
              <a:rPr lang="en-US" altLang="ko-KR" sz="1600" dirty="0"/>
              <a:t>] </a:t>
            </a:r>
            <a:r>
              <a:rPr lang="ko-KR" altLang="en-US" sz="1600" dirty="0" smtClean="0"/>
              <a:t>창 닫기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2-5 </a:t>
            </a:r>
            <a:r>
              <a:rPr lang="ko-KR" altLang="en-US" sz="1600" dirty="0"/>
              <a:t>설정을 적용하기 위해 </a:t>
            </a:r>
            <a:r>
              <a:rPr lang="en-US" altLang="ko-KR" sz="1600" dirty="0">
                <a:solidFill>
                  <a:srgbClr val="FF0000"/>
                </a:solidFill>
              </a:rPr>
              <a:t>reboot</a:t>
            </a:r>
            <a:r>
              <a:rPr lang="en-US" altLang="ko-KR" sz="1600" dirty="0"/>
              <a:t> </a:t>
            </a:r>
            <a:r>
              <a:rPr lang="ko-KR" altLang="en-US" sz="1600" dirty="0"/>
              <a:t>명령으로 </a:t>
            </a:r>
            <a:r>
              <a:rPr lang="ko-KR" altLang="en-US" sz="1600" dirty="0" smtClean="0"/>
              <a:t>컴퓨터 </a:t>
            </a:r>
            <a:r>
              <a:rPr lang="ko-KR" altLang="en-US" sz="1600" dirty="0"/>
              <a:t>재부팅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0"/>
          <a:stretch/>
        </p:blipFill>
        <p:spPr>
          <a:xfrm>
            <a:off x="836585" y="2483895"/>
            <a:ext cx="6345705" cy="33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>
                <a:latin typeface="+mn-ea"/>
                <a:ea typeface="+mn-ea"/>
              </a:rPr>
              <a:t>참고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4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3. apt-get </a:t>
            </a:r>
            <a:r>
              <a:rPr lang="ko-KR" altLang="en-US" sz="1600" dirty="0"/>
              <a:t>명령어로 </a:t>
            </a:r>
            <a:r>
              <a:rPr lang="en-US" altLang="ko-KR" sz="1600" dirty="0"/>
              <a:t>APM </a:t>
            </a:r>
            <a:r>
              <a:rPr lang="ko-KR" altLang="en-US" sz="1600" dirty="0"/>
              <a:t>설치하기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 smtClean="0"/>
              <a:t>   3-1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apache2,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</a:t>
            </a:r>
            <a:r>
              <a:rPr lang="en-US" altLang="ko-KR" sz="1600" b="1" dirty="0" err="1">
                <a:solidFill>
                  <a:srgbClr val="FF0000"/>
                </a:solidFill>
              </a:rPr>
              <a:t>php</a:t>
            </a:r>
            <a:r>
              <a:rPr lang="en-US" altLang="ko-KR" sz="1600" b="1" dirty="0">
                <a:solidFill>
                  <a:srgbClr val="FF0000"/>
                </a:solidFill>
              </a:rPr>
              <a:t>-common,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</a:t>
            </a:r>
            <a:r>
              <a:rPr lang="en-US" altLang="ko-KR" sz="1600" b="1" dirty="0" err="1">
                <a:solidFill>
                  <a:srgbClr val="FF0000"/>
                </a:solidFill>
              </a:rPr>
              <a:t>mysql</a:t>
            </a:r>
            <a:r>
              <a:rPr lang="en-US" altLang="ko-KR" sz="1600" b="1" dirty="0">
                <a:solidFill>
                  <a:srgbClr val="FF0000"/>
                </a:solidFill>
              </a:rPr>
              <a:t>-server </a:t>
            </a:r>
            <a:r>
              <a:rPr lang="ko-KR" altLang="en-US" sz="1600" dirty="0" smtClean="0"/>
              <a:t>명령 실행 </a:t>
            </a:r>
            <a:endParaRPr lang="en-US" altLang="ko-KR" sz="1600" dirty="0" smtClean="0"/>
          </a:p>
          <a:p>
            <a:pPr marL="9366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APM</a:t>
            </a:r>
            <a:r>
              <a:rPr lang="ko-KR" altLang="en-US" sz="1600" dirty="0"/>
              <a:t>이 설치되어 있는지 </a:t>
            </a:r>
            <a:r>
              <a:rPr lang="ko-KR" altLang="en-US" sz="1600" dirty="0" smtClean="0"/>
              <a:t>확인 → 모두 설치되어 있지 않을 것</a:t>
            </a: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 smtClean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dirty="0"/>
          </a:p>
          <a:p>
            <a:pPr marL="93662" indent="0">
              <a:buNone/>
            </a:pPr>
            <a:r>
              <a:rPr lang="en-US" altLang="ko-KR" sz="1600" dirty="0"/>
              <a:t>   3-2 </a:t>
            </a:r>
            <a:r>
              <a:rPr lang="en-US" altLang="ko-KR" sz="1600" b="1" dirty="0">
                <a:solidFill>
                  <a:srgbClr val="FF0000"/>
                </a:solidFill>
              </a:rPr>
              <a:t>apt-get -y install lamp-server^ </a:t>
            </a:r>
            <a:r>
              <a:rPr lang="ko-KR" altLang="en-US" sz="1600" dirty="0"/>
              <a:t>명령으로 아파치</a:t>
            </a:r>
            <a:r>
              <a:rPr lang="en-US" altLang="ko-KR" sz="1600" dirty="0"/>
              <a:t>, PHP, MySQL</a:t>
            </a:r>
            <a:r>
              <a:rPr lang="ko-KR" altLang="en-US" sz="1600" dirty="0"/>
              <a:t>을 한 번에 설치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6" y="1808820"/>
            <a:ext cx="7009524" cy="1914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0"/>
          <a:stretch/>
        </p:blipFill>
        <p:spPr>
          <a:xfrm>
            <a:off x="839076" y="4239091"/>
            <a:ext cx="7009524" cy="19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13-1] </a:t>
            </a:r>
            <a:r>
              <a:rPr lang="en-US" altLang="ko-KR" dirty="0" smtClean="0"/>
              <a:t>apt-get </a:t>
            </a:r>
            <a:r>
              <a:rPr lang="ko-KR" altLang="en-US" dirty="0"/>
              <a:t>명령어로 웹 서버 설치하기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5251" y="225177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교재 </a:t>
            </a:r>
            <a:r>
              <a:rPr lang="en-US" altLang="ko-KR" sz="1200" dirty="0">
                <a:latin typeface="+mn-ea"/>
              </a:rPr>
              <a:t>404~409p </a:t>
            </a:r>
            <a:r>
              <a:rPr lang="ko-KR" altLang="en-US" sz="1200" dirty="0" smtClean="0">
                <a:latin typeface="+mn-ea"/>
                <a:ea typeface="+mn-ea"/>
              </a:rPr>
              <a:t>참고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 smtClean="0"/>
              <a:t>   3-3 </a:t>
            </a:r>
            <a:r>
              <a:rPr lang="ko-KR" altLang="en-US" sz="1600" dirty="0"/>
              <a:t>설치된 </a:t>
            </a:r>
            <a:r>
              <a:rPr lang="ko-KR" altLang="en-US" sz="1600" dirty="0" smtClean="0"/>
              <a:t>아파치</a:t>
            </a:r>
            <a:r>
              <a:rPr lang="en-US" altLang="ko-KR" sz="1600" dirty="0" smtClean="0"/>
              <a:t>, PHP, MySQL</a:t>
            </a:r>
            <a:r>
              <a:rPr lang="ko-KR" altLang="en-US" sz="1600" dirty="0" smtClean="0"/>
              <a:t>의 </a:t>
            </a:r>
            <a:r>
              <a:rPr lang="ko-KR" altLang="en-US" sz="1600" dirty="0"/>
              <a:t>버전을 </a:t>
            </a:r>
            <a:r>
              <a:rPr lang="en-US" altLang="ko-KR" sz="1600" b="1" dirty="0" err="1">
                <a:solidFill>
                  <a:srgbClr val="FF0000"/>
                </a:solidFill>
              </a:rPr>
              <a:t>dpkg</a:t>
            </a:r>
            <a:r>
              <a:rPr lang="en-US" altLang="ko-KR" sz="1600" b="1" dirty="0">
                <a:solidFill>
                  <a:srgbClr val="FF0000"/>
                </a:solidFill>
              </a:rPr>
              <a:t> -l </a:t>
            </a:r>
            <a:r>
              <a:rPr lang="ko-KR" altLang="en-US" sz="1600" b="1" dirty="0" err="1">
                <a:solidFill>
                  <a:srgbClr val="FF0000"/>
                </a:solidFill>
              </a:rPr>
              <a:t>패키지이름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65" y="1161065"/>
            <a:ext cx="7009524" cy="4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8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2361</Words>
  <Application>Microsoft Office PowerPoint</Application>
  <PresentationFormat>화면 슬라이드 쇼(4:3)</PresentationFormat>
  <Paragraphs>461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HY견명조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1-1 리눅스의 웹 서버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[실습 13-1] apt-get 명령어로 웹 서버 설치하기</vt:lpstr>
      <vt:lpstr>2-1 XE 설치와 운영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[실습 13-2] XE 설치하고 운영하기</vt:lpstr>
      <vt:lpstr>3-1 3-2 vsftpd, proftpd의 설치와 운영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13-3] vsftpd 설치하고 사용하기</vt:lpstr>
      <vt:lpstr>[실습 13-4] proftpd 설치하고 사용하기</vt:lpstr>
      <vt:lpstr>[실습 13-4] proftpd 설치하고 사용하기</vt:lpstr>
      <vt:lpstr>[실습 13-4] proftpd 설치하고 사용하기</vt:lpstr>
      <vt:lpstr>[실습 13-4] proftpd 설치하고 사용하기</vt:lpstr>
      <vt:lpstr>[실습 13-4] proftpd 설치하고 사용하기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hhloju@hanmail.net</cp:lastModifiedBy>
  <cp:revision>880</cp:revision>
  <dcterms:created xsi:type="dcterms:W3CDTF">2012-07-23T02:34:37Z</dcterms:created>
  <dcterms:modified xsi:type="dcterms:W3CDTF">2020-01-30T08:23:30Z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